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0" r:id="rId3"/>
    <p:sldId id="285" r:id="rId4"/>
    <p:sldId id="257" r:id="rId5"/>
    <p:sldId id="258" r:id="rId6"/>
    <p:sldId id="290" r:id="rId7"/>
    <p:sldId id="284" r:id="rId8"/>
    <p:sldId id="289" r:id="rId9"/>
    <p:sldId id="259" r:id="rId10"/>
    <p:sldId id="296" r:id="rId11"/>
    <p:sldId id="292" r:id="rId12"/>
    <p:sldId id="295" r:id="rId13"/>
    <p:sldId id="298" r:id="rId14"/>
    <p:sldId id="299" r:id="rId15"/>
    <p:sldId id="260" r:id="rId16"/>
    <p:sldId id="262" r:id="rId17"/>
    <p:sldId id="286" r:id="rId18"/>
    <p:sldId id="301" r:id="rId19"/>
    <p:sldId id="280" r:id="rId20"/>
    <p:sldId id="261" r:id="rId21"/>
    <p:sldId id="291" r:id="rId22"/>
    <p:sldId id="303" r:id="rId23"/>
    <p:sldId id="305" r:id="rId24"/>
    <p:sldId id="304" r:id="rId25"/>
    <p:sldId id="306" r:id="rId26"/>
    <p:sldId id="315" r:id="rId27"/>
    <p:sldId id="316" r:id="rId28"/>
    <p:sldId id="307" r:id="rId29"/>
    <p:sldId id="308" r:id="rId30"/>
    <p:sldId id="309" r:id="rId31"/>
    <p:sldId id="310" r:id="rId32"/>
    <p:sldId id="312" r:id="rId33"/>
    <p:sldId id="317" r:id="rId34"/>
    <p:sldId id="264" r:id="rId35"/>
    <p:sldId id="293" r:id="rId36"/>
    <p:sldId id="294" r:id="rId37"/>
    <p:sldId id="314" r:id="rId38"/>
    <p:sldId id="318" r:id="rId39"/>
    <p:sldId id="300" r:id="rId40"/>
    <p:sldId id="263" r:id="rId41"/>
    <p:sldId id="287" r:id="rId42"/>
    <p:sldId id="302" r:id="rId43"/>
    <p:sldId id="282" r:id="rId44"/>
    <p:sldId id="281" r:id="rId45"/>
    <p:sldId id="283" r:id="rId46"/>
    <p:sldId id="313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2926"/>
    <a:srgbClr val="20497A"/>
    <a:srgbClr val="FF1919"/>
    <a:srgbClr val="8F2421"/>
    <a:srgbClr val="FFDDDD"/>
    <a:srgbClr val="ECAFAE"/>
    <a:srgbClr val="2D7DFF"/>
    <a:srgbClr val="214B7D"/>
    <a:srgbClr val="012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2" autoAdjust="0"/>
    <p:restoredTop sz="99811" autoAdjust="0"/>
  </p:normalViewPr>
  <p:slideViewPr>
    <p:cSldViewPr snapToGrid="0" snapToObjects="1">
      <p:cViewPr>
        <p:scale>
          <a:sx n="80" d="100"/>
          <a:sy n="80" d="100"/>
        </p:scale>
        <p:origin x="-1360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98A6CA-3AAF-48E1-9967-9FBCD4368B1C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659EE4-E4C8-4B22-AC05-7D12A420EC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915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1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6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04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5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97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46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47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86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4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B8C49-CC65-8649-B75B-8B3EB411D7E9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2DAC2-7959-CA48-9F52-AFDAC4D1F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0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023"/>
            <a:ext cx="7772400" cy="1470025"/>
          </a:xfrm>
        </p:spPr>
        <p:txBody>
          <a:bodyPr/>
          <a:lstStyle/>
          <a:p>
            <a:r>
              <a:rPr lang="en-US" dirty="0" smtClean="0"/>
              <a:t>Methods for detecting trait-dependent diversification</a:t>
            </a:r>
            <a:endParaRPr lang="en-US" dirty="0"/>
          </a:p>
        </p:txBody>
      </p:sp>
      <p:pic>
        <p:nvPicPr>
          <p:cNvPr id="3" name="Picture 2" descr="563px-Side_view_of_tropaeolum_maj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5" y="1865412"/>
            <a:ext cx="3739083" cy="3187851"/>
          </a:xfrm>
          <a:prstGeom prst="rect">
            <a:avLst/>
          </a:prstGeom>
        </p:spPr>
      </p:pic>
      <p:pic>
        <p:nvPicPr>
          <p:cNvPr id="4" name="Picture 3" descr="R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75" y="1250463"/>
            <a:ext cx="4559863" cy="4559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403" y="5133157"/>
            <a:ext cx="372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Benedict King</a:t>
            </a:r>
          </a:p>
          <a:p>
            <a:r>
              <a:rPr lang="en-US" dirty="0" smtClean="0"/>
              <a:t>Postdoc, </a:t>
            </a:r>
            <a:r>
              <a:rPr lang="en-US" dirty="0" err="1" smtClean="0"/>
              <a:t>Naturalis</a:t>
            </a:r>
            <a:r>
              <a:rPr lang="en-US" dirty="0" smtClean="0"/>
              <a:t> Biodiversity Center</a:t>
            </a:r>
            <a:endParaRPr lang="en-US" dirty="0"/>
          </a:p>
        </p:txBody>
      </p:sp>
      <p:pic>
        <p:nvPicPr>
          <p:cNvPr id="6" name="Picture 5" descr="naturalis 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3" y="5810326"/>
            <a:ext cx="1794762" cy="10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44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775"/>
            <a:ext cx="8229600" cy="1143000"/>
          </a:xfrm>
        </p:spPr>
        <p:txBody>
          <a:bodyPr/>
          <a:lstStyle/>
          <a:p>
            <a:r>
              <a:rPr lang="en-AU" altLang="zh-TW" dirty="0" err="1" smtClean="0"/>
              <a:t>BiSSE</a:t>
            </a:r>
            <a:r>
              <a:rPr lang="en-AU" altLang="zh-TW" dirty="0" smtClean="0"/>
              <a:t> likelihood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5" y="1462505"/>
            <a:ext cx="8495824" cy="276191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0252" y="4474410"/>
            <a:ext cx="8229600" cy="212958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BiSSE</a:t>
            </a:r>
            <a:r>
              <a:rPr lang="en-US" dirty="0" smtClean="0"/>
              <a:t> algorithm calculates the probability of the tree and the traits for a range of parameter values </a:t>
            </a:r>
          </a:p>
          <a:p>
            <a:r>
              <a:rPr lang="en-US" dirty="0" smtClean="0"/>
              <a:t>The parameter values with the maximum likelihood are found</a:t>
            </a:r>
          </a:p>
          <a:p>
            <a:r>
              <a:rPr lang="en-US" dirty="0" smtClean="0"/>
              <a:t>The likelihood search can be inefficient and may not find the true maximum likelihood estimate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36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BiSSE</a:t>
            </a:r>
            <a:r>
              <a:rPr lang="en-US" dirty="0" smtClean="0"/>
              <a:t> model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8727"/>
            <a:ext cx="8229600" cy="155474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 6 parameter model for </a:t>
            </a:r>
            <a:r>
              <a:rPr lang="en-US" dirty="0" err="1" smtClean="0"/>
              <a:t>BiSSE</a:t>
            </a:r>
            <a:r>
              <a:rPr lang="en-US" dirty="0" smtClean="0"/>
              <a:t> must be compared to simpler models</a:t>
            </a:r>
          </a:p>
          <a:p>
            <a:r>
              <a:rPr lang="en-US" dirty="0" smtClean="0"/>
              <a:t>For each model the maximum likelihood is calculated</a:t>
            </a:r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806016" y="420017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06016" y="5355208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01153" y="4200176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01153" y="5355208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0245" y="373896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78500" y="373896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4356" y="44967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5926" y="557159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7586" y="339637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9798" y="4897825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4968942" y="420017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968942" y="5355208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164079" y="4200176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164079" y="5355208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203171" y="373896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41426" y="373896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67282" y="44967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68852" y="557159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70512" y="339637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192724" y="4897825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2442264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independent diversification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4968942" y="2450386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dependent diversification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982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/>
      <p:bldP spid="11" grpId="0"/>
      <p:bldP spid="12" grpId="0"/>
      <p:bldP spid="13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BiSSE</a:t>
            </a:r>
            <a:r>
              <a:rPr lang="en-US" dirty="0" smtClean="0"/>
              <a:t> model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86" y="1837357"/>
            <a:ext cx="7029116" cy="244300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83410" y="1285000"/>
            <a:ext cx="8229600" cy="21028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Find the best fit model without “</a:t>
            </a:r>
            <a:r>
              <a:rPr lang="en-US" dirty="0" err="1" smtClean="0"/>
              <a:t>overfitting</a:t>
            </a:r>
            <a:r>
              <a:rPr lang="en-US" dirty="0" smtClean="0"/>
              <a:t>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312241"/>
            <a:ext cx="7797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AIC = 2 x (number of parameters) </a:t>
            </a:r>
            <a:r>
              <a:rPr lang="mr-IN" sz="2800" dirty="0" smtClean="0">
                <a:solidFill>
                  <a:srgbClr val="0000FF"/>
                </a:solidFill>
              </a:rPr>
              <a:t>–</a:t>
            </a:r>
            <a:r>
              <a:rPr lang="en-US" sz="2800" dirty="0" smtClean="0">
                <a:solidFill>
                  <a:srgbClr val="0000FF"/>
                </a:solidFill>
              </a:rPr>
              <a:t> 2 x </a:t>
            </a:r>
            <a:r>
              <a:rPr lang="en-US" sz="2800" dirty="0" err="1" smtClean="0">
                <a:solidFill>
                  <a:srgbClr val="0000FF"/>
                </a:solidFill>
              </a:rPr>
              <a:t>ln</a:t>
            </a:r>
            <a:r>
              <a:rPr lang="en-US" sz="2800" dirty="0" smtClean="0">
                <a:solidFill>
                  <a:srgbClr val="0000FF"/>
                </a:solidFill>
              </a:rPr>
              <a:t>(likelihood)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3184173" y="4159822"/>
            <a:ext cx="387684" cy="3738962"/>
          </a:xfrm>
          <a:prstGeom prst="rightBrace">
            <a:avLst>
              <a:gd name="adj1" fmla="val 24110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6732050" y="4853932"/>
            <a:ext cx="387684" cy="2350742"/>
          </a:xfrm>
          <a:prstGeom prst="rightBrace">
            <a:avLst>
              <a:gd name="adj1" fmla="val 24110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35326" y="6352492"/>
            <a:ext cx="148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model fit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75620" y="6345953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Penalty for number of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3410" y="4280366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Akaike</a:t>
            </a:r>
            <a:r>
              <a:rPr lang="en-US" sz="2800" dirty="0"/>
              <a:t> information criterion (AIC) or likelihood ratio tests can be used to choose the model</a:t>
            </a:r>
          </a:p>
        </p:txBody>
      </p:sp>
    </p:spTree>
    <p:extLst>
      <p:ext uri="{BB962C8B-B14F-4D97-AF65-F5344CB8AC3E}">
        <p14:creationId xmlns:p14="http://schemas.microsoft.com/office/powerpoint/2010/main" val="5515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12" grpId="0" animBg="1"/>
      <p:bldP spid="13" grpId="0" animBg="1"/>
      <p:bldP spid="14" grpId="0"/>
      <p:bldP spid="15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err="1"/>
              <a:t>BiSSE</a:t>
            </a:r>
            <a:r>
              <a:rPr lang="en-US" dirty="0"/>
              <a:t> model testing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31117" y="3237947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31117" y="4392979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26254" y="3237947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26254" y="4392979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65346" y="2776737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03601" y="2776737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9457" y="35345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1027" y="46093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32687" y="2434142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54899" y="3935596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294043" y="3237947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294043" y="4392979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489180" y="3237947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489180" y="4392979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28272" y="2776737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66527" y="2776737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92383" y="35345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93953" y="46093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95613" y="2434142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517825" y="3935596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82301" y="1480035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independent diversification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5294043" y="1488157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dependent diversification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411006" y="5504418"/>
            <a:ext cx="3830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 likelihood   -680.6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4623415" y="5470406"/>
            <a:ext cx="3830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 likelihood   -680.5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1221212" y="3244333"/>
            <a:ext cx="22100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1500" dirty="0">
              <a:solidFill>
                <a:srgbClr val="008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470597" y="2896562"/>
            <a:ext cx="16874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9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6513"/>
            <a:ext cx="8229600" cy="1143000"/>
          </a:xfrm>
        </p:spPr>
        <p:txBody>
          <a:bodyPr/>
          <a:lstStyle/>
          <a:p>
            <a:r>
              <a:rPr lang="en-US" dirty="0" err="1"/>
              <a:t>BiSSE</a:t>
            </a:r>
            <a:r>
              <a:rPr lang="en-US" dirty="0"/>
              <a:t> model testing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31117" y="3237947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31117" y="4392979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26254" y="3237947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26254" y="4392979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65346" y="2776737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03601" y="2776737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9457" y="35345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1027" y="46093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32687" y="2434142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54899" y="3935596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294043" y="3237947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294043" y="4392979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489180" y="3237947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489180" y="4392979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528272" y="2776737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766527" y="2776737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92383" y="353454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3953" y="46093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95613" y="2434142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517825" y="3935596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82301" y="1480035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independent diversification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294043" y="1488157"/>
            <a:ext cx="3308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Trait dependent diversification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411006" y="5504418"/>
            <a:ext cx="3830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 likelihood   -680.6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3415" y="5470406"/>
            <a:ext cx="3830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Log likelihood   -667.2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5897019" y="3189238"/>
            <a:ext cx="2210083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11500" dirty="0">
              <a:solidFill>
                <a:srgbClr val="008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65346" y="2776737"/>
            <a:ext cx="16874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1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66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632" y="0"/>
            <a:ext cx="8287743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BiSSE</a:t>
            </a:r>
            <a:r>
              <a:rPr lang="en-US" dirty="0" smtClean="0"/>
              <a:t> method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32" y="1239253"/>
            <a:ext cx="8414743" cy="5618747"/>
          </a:xfrm>
        </p:spPr>
        <p:txBody>
          <a:bodyPr>
            <a:normAutofit/>
          </a:bodyPr>
          <a:lstStyle/>
          <a:p>
            <a:r>
              <a:rPr lang="en-US" dirty="0" smtClean="0"/>
              <a:t>Possibly another character with the same distribution is affecting the diversification rate</a:t>
            </a:r>
          </a:p>
          <a:p>
            <a:r>
              <a:rPr lang="en-US" dirty="0" smtClean="0"/>
              <a:t>This is less likely if there are many origins of the character</a:t>
            </a:r>
            <a:endParaRPr lang="en-US" dirty="0"/>
          </a:p>
        </p:txBody>
      </p:sp>
      <p:pic>
        <p:nvPicPr>
          <p:cNvPr id="4" name="Picture 3" descr="640px-Anthocharis_cardamines_Weinsberg_200804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51" y="3703875"/>
            <a:ext cx="3699868" cy="2468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95876" y="3374384"/>
            <a:ext cx="31432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Ditrysia</a:t>
            </a:r>
            <a:r>
              <a:rPr lang="en-US" dirty="0" smtClean="0"/>
              <a:t> - 98% of butterfly and moth species. </a:t>
            </a:r>
          </a:p>
          <a:p>
            <a:endParaRPr lang="en-US" dirty="0"/>
          </a:p>
          <a:p>
            <a:r>
              <a:rPr lang="en-US" dirty="0" smtClean="0"/>
              <a:t>Major </a:t>
            </a:r>
            <a:r>
              <a:rPr lang="en-US" dirty="0" err="1" smtClean="0"/>
              <a:t>synapomorphies</a:t>
            </a:r>
            <a:r>
              <a:rPr lang="en-US" dirty="0" smtClean="0"/>
              <a:t> include  the separation of the tracts for egg-laying and mating and a </a:t>
            </a:r>
            <a:r>
              <a:rPr lang="en-US" dirty="0" err="1" smtClean="0"/>
              <a:t>reorganisation</a:t>
            </a:r>
            <a:r>
              <a:rPr lang="en-US" dirty="0" smtClean="0"/>
              <a:t> of the renal system</a:t>
            </a:r>
          </a:p>
          <a:p>
            <a:endParaRPr lang="en-US" dirty="0"/>
          </a:p>
          <a:p>
            <a:r>
              <a:rPr lang="en-US" dirty="0" smtClean="0"/>
              <a:t>Which trait is responsible for diversification?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72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-67684"/>
            <a:ext cx="4718050" cy="1143000"/>
          </a:xfrm>
        </p:spPr>
        <p:txBody>
          <a:bodyPr/>
          <a:lstStyle/>
          <a:p>
            <a:r>
              <a:rPr lang="en-US" dirty="0" err="1" smtClean="0"/>
              <a:t>BiSSE</a:t>
            </a:r>
            <a:r>
              <a:rPr lang="en-US" dirty="0" smtClean="0"/>
              <a:t>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920750"/>
            <a:ext cx="4989513" cy="4525963"/>
          </a:xfrm>
        </p:spPr>
        <p:txBody>
          <a:bodyPr/>
          <a:lstStyle/>
          <a:p>
            <a:r>
              <a:rPr lang="en-US" dirty="0" err="1" smtClean="0"/>
              <a:t>QuaSSE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continuous characters</a:t>
            </a:r>
          </a:p>
          <a:p>
            <a:r>
              <a:rPr lang="en-US" dirty="0" smtClean="0"/>
              <a:t>Can be used to test the effect of body size on diversification rates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503816"/>
            <a:ext cx="3715126" cy="57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94500" y="6371709"/>
            <a:ext cx="145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Fitzjohn</a:t>
            </a:r>
            <a:r>
              <a:rPr lang="en-US" dirty="0" smtClean="0"/>
              <a:t> 2010</a:t>
            </a:r>
            <a:endParaRPr lang="en-US" dirty="0"/>
          </a:p>
        </p:txBody>
      </p:sp>
      <p:pic>
        <p:nvPicPr>
          <p:cNvPr id="6" name="Picture 7" descr="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731847"/>
            <a:ext cx="4541838" cy="312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528px-Olive_baboon_Ngorongor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0" y="805441"/>
            <a:ext cx="1785778" cy="16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939800"/>
            <a:ext cx="7940677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GeoSSE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geographic regions</a:t>
            </a:r>
            <a:endParaRPr lang="en-US" dirty="0"/>
          </a:p>
        </p:txBody>
      </p:sp>
      <p:pic>
        <p:nvPicPr>
          <p:cNvPr id="4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8" y="2011954"/>
            <a:ext cx="7670801" cy="25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52649" y="4658443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BiSSE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67249" y="4609864"/>
            <a:ext cx="3387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GeoSSE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includes an additional state AB (present in both regions), and additional speciation parameter (a species in AB splits into two, one in A and one in B)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95275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BiSSE extensions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19811" y="6033453"/>
            <a:ext cx="157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Goldberg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1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12-06 at 9.20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12" y="1696045"/>
            <a:ext cx="3256538" cy="4843584"/>
          </a:xfrm>
          <a:prstGeom prst="rect">
            <a:avLst/>
          </a:prstGeom>
        </p:spPr>
      </p:pic>
      <p:pic>
        <p:nvPicPr>
          <p:cNvPr id="5" name="Picture 4" descr="Screen Shot 2018-12-06 at 9.20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926054"/>
            <a:ext cx="3851276" cy="2991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9777" y="203795"/>
            <a:ext cx="73882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err="1" smtClean="0"/>
              <a:t>GeoSSE</a:t>
            </a:r>
            <a:r>
              <a:rPr lang="en-AU" sz="3200" dirty="0" smtClean="0"/>
              <a:t> to test the causes of latitudinal diversity gradients in </a:t>
            </a:r>
            <a:r>
              <a:rPr lang="en-AU" sz="3200" dirty="0" err="1" smtClean="0"/>
              <a:t>squamate</a:t>
            </a:r>
            <a:r>
              <a:rPr lang="en-AU" sz="3200" dirty="0" smtClean="0"/>
              <a:t> reptiles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542585" y="1556722"/>
            <a:ext cx="125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Pyron</a:t>
            </a:r>
            <a:r>
              <a:rPr lang="en-US" dirty="0" smtClean="0"/>
              <a:t> 2014</a:t>
            </a:r>
            <a:endParaRPr lang="en-US" dirty="0"/>
          </a:p>
        </p:txBody>
      </p:sp>
      <p:pic>
        <p:nvPicPr>
          <p:cNvPr id="8" name="Picture 7" descr="640px-Green_ano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0" y="5032375"/>
            <a:ext cx="3162762" cy="150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5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Problems with </a:t>
            </a:r>
            <a:r>
              <a:rPr lang="en-US" dirty="0" err="1" smtClean="0"/>
              <a:t>BiSSE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phylogenetic </a:t>
            </a:r>
            <a:r>
              <a:rPr lang="en-US" dirty="0" err="1" smtClean="0"/>
              <a:t>pseudoreplication</a:t>
            </a:r>
            <a:endParaRPr lang="en-US" dirty="0"/>
          </a:p>
        </p:txBody>
      </p:sp>
      <p:pic>
        <p:nvPicPr>
          <p:cNvPr id="3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2" y="1385888"/>
            <a:ext cx="8352378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1" y="5635625"/>
            <a:ext cx="773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and B show good evidence for a correlation between traits. C and D do not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297886" y="5024438"/>
            <a:ext cx="284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Maddison</a:t>
            </a:r>
            <a:r>
              <a:rPr lang="en-US" dirty="0" smtClean="0"/>
              <a:t> and </a:t>
            </a:r>
            <a:r>
              <a:rPr lang="en-US" dirty="0" err="1" smtClean="0"/>
              <a:t>Fitzjohn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9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010"/>
            <a:ext cx="8229600" cy="1143000"/>
          </a:xfrm>
        </p:spPr>
        <p:txBody>
          <a:bodyPr/>
          <a:lstStyle/>
          <a:p>
            <a:r>
              <a:rPr lang="en-US" dirty="0" smtClean="0"/>
              <a:t>Key innovations</a:t>
            </a:r>
            <a:endParaRPr lang="en-US" dirty="0"/>
          </a:p>
        </p:txBody>
      </p:sp>
      <p:pic>
        <p:nvPicPr>
          <p:cNvPr id="5" name="Picture 4" descr="Screen Shot 2018-12-05 at 12.50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27" y="1099098"/>
            <a:ext cx="3064857" cy="533980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48393" y="1469758"/>
            <a:ext cx="5640134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An important concept in evolutionary biology</a:t>
            </a:r>
          </a:p>
          <a:p>
            <a:r>
              <a:rPr lang="en-US" sz="2400" dirty="0" smtClean="0"/>
              <a:t>The definition of a key innovation has changed through time. </a:t>
            </a:r>
          </a:p>
          <a:p>
            <a:r>
              <a:rPr lang="en-US" sz="2400" dirty="0" smtClean="0"/>
              <a:t>Recent definitions have focused on increased diversification rates</a:t>
            </a:r>
          </a:p>
          <a:p>
            <a:r>
              <a:rPr lang="en-US" sz="2400" dirty="0" smtClean="0"/>
              <a:t>However this discounts some adaptations (such as the human brain) from being key innovations</a:t>
            </a:r>
          </a:p>
          <a:p>
            <a:r>
              <a:rPr lang="en-US" sz="2400" dirty="0" smtClean="0"/>
              <a:t>Convincing evidence for a key innovation should include both comparative evidence for increased diversification and a plausible mechanism</a:t>
            </a:r>
          </a:p>
        </p:txBody>
      </p:sp>
      <p:sp>
        <p:nvSpPr>
          <p:cNvPr id="3" name="Rectangle 2"/>
          <p:cNvSpPr/>
          <p:nvPr/>
        </p:nvSpPr>
        <p:spPr>
          <a:xfrm>
            <a:off x="5788527" y="5476875"/>
            <a:ext cx="3064857" cy="84137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5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6692"/>
            <a:ext cx="4309423" cy="513078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BiSSE</a:t>
            </a:r>
            <a:r>
              <a:rPr lang="en-US" dirty="0" smtClean="0"/>
              <a:t>, small body size promotes diversification in dolphins</a:t>
            </a:r>
          </a:p>
          <a:p>
            <a:r>
              <a:rPr lang="en-US" dirty="0" smtClean="0"/>
              <a:t>Simulate neutral characters i.e. with no correlation with speciation rates</a:t>
            </a:r>
          </a:p>
          <a:p>
            <a:r>
              <a:rPr lang="en-US" dirty="0" smtClean="0"/>
              <a:t>Run </a:t>
            </a:r>
            <a:r>
              <a:rPr lang="en-US" dirty="0" err="1" smtClean="0"/>
              <a:t>BiSSE</a:t>
            </a:r>
            <a:endParaRPr lang="en-US" dirty="0" smtClean="0"/>
          </a:p>
          <a:p>
            <a:r>
              <a:rPr lang="en-US" dirty="0" smtClean="0"/>
              <a:t>77% of analyses returned  a positive association</a:t>
            </a:r>
          </a:p>
          <a:p>
            <a:r>
              <a:rPr lang="en-US" dirty="0" smtClean="0"/>
              <a:t>Particularly problematic when there are low numbers of transitions between character states</a:t>
            </a:r>
          </a:p>
          <a:p>
            <a:r>
              <a:rPr lang="en-US" dirty="0" smtClean="0"/>
              <a:t>However, false positives </a:t>
            </a:r>
            <a:r>
              <a:rPr lang="en-US" b="1" dirty="0" smtClean="0"/>
              <a:t>still occur at when there are many transitions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925" y="258245"/>
            <a:ext cx="2079788" cy="629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288421" y="0"/>
            <a:ext cx="387684" cy="665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624"/>
            <a:ext cx="74472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Problems with </a:t>
            </a:r>
            <a:r>
              <a:rPr lang="en-US" dirty="0" err="1" smtClean="0"/>
              <a:t>BiSSE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false positive results (type I errors?)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07251" y="128624"/>
            <a:ext cx="765342" cy="2760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972592" y="0"/>
            <a:ext cx="387684" cy="6657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81625" y="1905000"/>
            <a:ext cx="381000" cy="381000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81625" y="2555875"/>
            <a:ext cx="381000" cy="381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62626" y="1869043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19551" y="2529443"/>
            <a:ext cx="120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207251" y="6395864"/>
            <a:ext cx="1740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</a:rPr>
              <a:t>Simulation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972592" y="128624"/>
            <a:ext cx="387684" cy="65288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37579" y="6558183"/>
            <a:ext cx="2269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Rabosky</a:t>
            </a:r>
            <a:r>
              <a:rPr lang="en-US" sz="1400" dirty="0" smtClean="0"/>
              <a:t> and Goldberg, 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34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Problems with </a:t>
            </a:r>
            <a:r>
              <a:rPr lang="en-US" sz="3600" dirty="0" err="1"/>
              <a:t>BiSSE</a:t>
            </a:r>
            <a:r>
              <a:rPr lang="en-US" sz="3600" dirty="0"/>
              <a:t> </a:t>
            </a:r>
            <a:r>
              <a:rPr lang="mr-IN" sz="3600" dirty="0"/>
              <a:t>–</a:t>
            </a:r>
            <a:r>
              <a:rPr lang="en-US" sz="3600" dirty="0"/>
              <a:t> false </a:t>
            </a:r>
            <a:r>
              <a:rPr lang="en-US" sz="3600" dirty="0" smtClean="0"/>
              <a:t>positive results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9768"/>
            <a:ext cx="8229600" cy="2062747"/>
          </a:xfrm>
        </p:spPr>
        <p:txBody>
          <a:bodyPr>
            <a:normAutofit fontScale="77500" lnSpcReduction="20000"/>
          </a:bodyPr>
          <a:lstStyle/>
          <a:p>
            <a:r>
              <a:rPr lang="en-US" sz="2800" dirty="0" smtClean="0"/>
              <a:t>These are </a:t>
            </a:r>
            <a:r>
              <a:rPr lang="en-US" sz="2800" i="1" dirty="0" smtClean="0"/>
              <a:t>not</a:t>
            </a:r>
            <a:r>
              <a:rPr lang="en-US" sz="2800" b="1" dirty="0" smtClean="0"/>
              <a:t> </a:t>
            </a:r>
            <a:r>
              <a:rPr lang="en-US" sz="2800" dirty="0" smtClean="0"/>
              <a:t>type I errors. A type I error is when the null model is correct but the alternative model is supported</a:t>
            </a:r>
          </a:p>
          <a:p>
            <a:r>
              <a:rPr lang="en-US" sz="2800" dirty="0" smtClean="0"/>
              <a:t>In </a:t>
            </a:r>
            <a:r>
              <a:rPr lang="en-US" sz="2800" dirty="0" err="1" smtClean="0"/>
              <a:t>BiSSE</a:t>
            </a:r>
            <a:r>
              <a:rPr lang="en-US" sz="2800" dirty="0" smtClean="0"/>
              <a:t> the null model is constant diversification</a:t>
            </a:r>
          </a:p>
          <a:p>
            <a:r>
              <a:rPr lang="en-US" sz="2800" dirty="0" smtClean="0"/>
              <a:t>The problem with </a:t>
            </a:r>
            <a:r>
              <a:rPr lang="en-US" sz="2800" dirty="0" err="1" smtClean="0"/>
              <a:t>BiSSE</a:t>
            </a:r>
            <a:r>
              <a:rPr lang="en-US" sz="2800" dirty="0" smtClean="0"/>
              <a:t> is that it </a:t>
            </a:r>
            <a:r>
              <a:rPr lang="en-US" sz="2800" i="1" dirty="0" smtClean="0"/>
              <a:t>only </a:t>
            </a:r>
            <a:r>
              <a:rPr lang="en-US" sz="2800" dirty="0" smtClean="0"/>
              <a:t>allows diversification rates to vary with the traits. But life is rarely so simple</a:t>
            </a:r>
          </a:p>
          <a:p>
            <a:r>
              <a:rPr lang="en-US" sz="2800" dirty="0" smtClean="0"/>
              <a:t>This is </a:t>
            </a:r>
            <a:r>
              <a:rPr lang="en-US" sz="2800" b="1" dirty="0" smtClean="0"/>
              <a:t>model inadequacy</a:t>
            </a:r>
            <a:endParaRPr lang="en-US" sz="28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831449" y="3833699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1449" y="4988731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26586" y="3833699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26586" y="4988731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65678" y="3372489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03933" y="3372489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789" y="41302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359" y="520511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019" y="3029894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5231" y="453134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669458" y="383734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69458" y="4992378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864595" y="3837346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64595" y="4992378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3687" y="337613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41942" y="337613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7798" y="41339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69368" y="52087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1028" y="303354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2893240" y="4534995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552859" y="4388509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52859" y="3833699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52859" y="5645301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552859" y="5090491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573947" y="3833700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7573948" y="4388510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573947" y="5084169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7573948" y="5638979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231120" y="42863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32690" y="53611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827682" y="4790749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628479" y="3385494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573948" y="3368917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68400" y="6106950"/>
            <a:ext cx="120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4156" y="6132422"/>
            <a:ext cx="256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model (</a:t>
            </a:r>
            <a:r>
              <a:rPr lang="en-US" dirty="0" err="1" smtClean="0"/>
              <a:t>BiSSE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80431" y="6147878"/>
            <a:ext cx="123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model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253992" y="3073454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28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03864" y="274638"/>
            <a:ext cx="4482935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Unusual ancestral state reconstructions</a:t>
            </a:r>
            <a:endParaRPr lang="en-GB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39490" y="2539136"/>
            <a:ext cx="4631378" cy="3835729"/>
          </a:xfrm>
        </p:spPr>
        <p:txBody>
          <a:bodyPr>
            <a:normAutofit lnSpcReduction="10000"/>
          </a:bodyPr>
          <a:lstStyle/>
          <a:p>
            <a:r>
              <a:rPr lang="en-AU" sz="2400" dirty="0" smtClean="0"/>
              <a:t>Using </a:t>
            </a:r>
            <a:r>
              <a:rPr lang="en-AU" sz="2400" dirty="0" err="1" smtClean="0"/>
              <a:t>BiSSE</a:t>
            </a:r>
            <a:r>
              <a:rPr lang="en-AU" sz="2400" dirty="0" smtClean="0"/>
              <a:t>, strong support for viviparity as the ancestral state for lizards, with egg –laying evolving multiple times</a:t>
            </a:r>
          </a:p>
          <a:p>
            <a:r>
              <a:rPr lang="en-AU" sz="2400" dirty="0" smtClean="0"/>
              <a:t>Result is counter to knowledge of biology</a:t>
            </a:r>
          </a:p>
          <a:p>
            <a:r>
              <a:rPr lang="en-AU" sz="2400" dirty="0" smtClean="0"/>
              <a:t>Strong support at the root of the tree is counter-intuitive because there are three successive egg-laying outgroups</a:t>
            </a:r>
          </a:p>
          <a:p>
            <a:endParaRPr lang="en-GB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5" y="274637"/>
            <a:ext cx="4063690" cy="630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6" y="1391857"/>
            <a:ext cx="4892622" cy="9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1318161" y="5367647"/>
            <a:ext cx="2755075" cy="1033153"/>
          </a:xfrm>
          <a:prstGeom prst="rect">
            <a:avLst/>
          </a:prstGeom>
          <a:noFill/>
          <a:ln w="76200">
            <a:solidFill>
              <a:srgbClr val="0129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016125" y="6567207"/>
            <a:ext cx="2396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Pyron</a:t>
            </a:r>
            <a:r>
              <a:rPr lang="en-US" sz="1600" dirty="0" smtClean="0"/>
              <a:t> and </a:t>
            </a:r>
            <a:r>
              <a:rPr lang="en-US" sz="1600" dirty="0" err="1" smtClean="0"/>
              <a:t>Burbrinck</a:t>
            </a:r>
            <a:r>
              <a:rPr lang="en-US" sz="1600" dirty="0" smtClean="0"/>
              <a:t>,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5890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03864" y="274638"/>
            <a:ext cx="4482935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Unusual ancestral state reconstructions</a:t>
            </a:r>
            <a:endParaRPr lang="en-GB" sz="36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239490" y="2339440"/>
            <a:ext cx="4631378" cy="3835729"/>
          </a:xfrm>
        </p:spPr>
        <p:txBody>
          <a:bodyPr>
            <a:normAutofit/>
          </a:bodyPr>
          <a:lstStyle/>
          <a:p>
            <a:r>
              <a:rPr lang="en-AU" sz="2400" dirty="0" smtClean="0"/>
              <a:t>Most changes occur in particular parts of the phylogeny</a:t>
            </a:r>
          </a:p>
          <a:p>
            <a:r>
              <a:rPr lang="en-AU" sz="2400" dirty="0" err="1" smtClean="0"/>
              <a:t>BiSSE</a:t>
            </a:r>
            <a:r>
              <a:rPr lang="en-AU" sz="2400" dirty="0" smtClean="0"/>
              <a:t> (and models in general) assume a single rate of evolution across the tree</a:t>
            </a:r>
            <a:endParaRPr lang="en-GB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5" y="274637"/>
            <a:ext cx="4063690" cy="630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36" y="1391857"/>
            <a:ext cx="4892622" cy="94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hoek 6"/>
          <p:cNvSpPr/>
          <p:nvPr/>
        </p:nvSpPr>
        <p:spPr>
          <a:xfrm>
            <a:off x="1318161" y="4346370"/>
            <a:ext cx="2755075" cy="1033153"/>
          </a:xfrm>
          <a:prstGeom prst="rect">
            <a:avLst/>
          </a:prstGeom>
          <a:noFill/>
          <a:ln w="76200">
            <a:solidFill>
              <a:srgbClr val="0129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/>
          <p:cNvSpPr/>
          <p:nvPr/>
        </p:nvSpPr>
        <p:spPr>
          <a:xfrm>
            <a:off x="2280063" y="1090552"/>
            <a:ext cx="1793174" cy="1033153"/>
          </a:xfrm>
          <a:prstGeom prst="rect">
            <a:avLst/>
          </a:prstGeom>
          <a:noFill/>
          <a:ln w="76200">
            <a:solidFill>
              <a:srgbClr val="0129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/>
          <p:cNvSpPr/>
          <p:nvPr/>
        </p:nvSpPr>
        <p:spPr>
          <a:xfrm>
            <a:off x="2422565" y="2429355"/>
            <a:ext cx="1650671" cy="516576"/>
          </a:xfrm>
          <a:prstGeom prst="rect">
            <a:avLst/>
          </a:prstGeom>
          <a:noFill/>
          <a:ln w="76200">
            <a:solidFill>
              <a:srgbClr val="0129F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78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-605641" y="381513"/>
            <a:ext cx="5895070" cy="6256791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289430" y="963407"/>
            <a:ext cx="3628940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“Random local clock” methods allow different rates in parts of the tree</a:t>
            </a:r>
            <a:endParaRPr lang="en-GB" sz="3600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5455683" y="3022271"/>
            <a:ext cx="3355807" cy="3835729"/>
          </a:xfrm>
        </p:spPr>
        <p:txBody>
          <a:bodyPr>
            <a:normAutofit/>
          </a:bodyPr>
          <a:lstStyle/>
          <a:p>
            <a:r>
              <a:rPr lang="en-AU" sz="2400" dirty="0" smtClean="0"/>
              <a:t>Most changes occur in particular parts of the phylogeny</a:t>
            </a:r>
          </a:p>
          <a:p>
            <a:r>
              <a:rPr lang="en-AU" sz="2400" dirty="0" err="1" smtClean="0"/>
              <a:t>BiSSE</a:t>
            </a:r>
            <a:r>
              <a:rPr lang="en-AU" sz="2400" dirty="0" smtClean="0"/>
              <a:t> (and models in general) assume a single rate of evolution across the tree</a:t>
            </a:r>
            <a:endParaRPr lang="en-GB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921000" y="6546989"/>
            <a:ext cx="175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King and Lee,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087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5289430" y="963407"/>
            <a:ext cx="3628940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“Random local clock” methods allow different rates in parts of the tree</a:t>
            </a:r>
            <a:endParaRPr lang="en-GB" sz="3600" dirty="0"/>
          </a:p>
        </p:txBody>
      </p:sp>
      <p:sp>
        <p:nvSpPr>
          <p:cNvPr id="6" name="Tijdelijke aanduiding voor inhoud 2"/>
          <p:cNvSpPr>
            <a:spLocks noGrp="1"/>
          </p:cNvSpPr>
          <p:nvPr>
            <p:ph idx="1"/>
          </p:nvPr>
        </p:nvSpPr>
        <p:spPr>
          <a:xfrm>
            <a:off x="5455683" y="3022271"/>
            <a:ext cx="3355807" cy="3835729"/>
          </a:xfrm>
        </p:spPr>
        <p:txBody>
          <a:bodyPr>
            <a:normAutofit/>
          </a:bodyPr>
          <a:lstStyle/>
          <a:p>
            <a:r>
              <a:rPr lang="en-AU" sz="2400" dirty="0" smtClean="0"/>
              <a:t>Produce strong support for oviparity as the ancestral state, in total contrast to models that do not incorporate rate heterogeneity</a:t>
            </a:r>
            <a:endParaRPr lang="en-GB" sz="2400" dirty="0"/>
          </a:p>
        </p:txBody>
      </p:sp>
      <p:pic>
        <p:nvPicPr>
          <p:cNvPr id="7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172196" y="148159"/>
            <a:ext cx="4174172" cy="6531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21000" y="6546989"/>
            <a:ext cx="1753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King and Lee, 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015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Synch FOlder 2\lectures\Methods_2019\peaks-01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1350"/>
            <a:ext cx="9353033" cy="324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200375"/>
            <a:ext cx="8229600" cy="1143000"/>
          </a:xfrm>
        </p:spPr>
        <p:txBody>
          <a:bodyPr/>
          <a:lstStyle/>
          <a:p>
            <a:r>
              <a:rPr lang="en-AU" dirty="0" smtClean="0"/>
              <a:t>The likelihood landscape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14696" y="768926"/>
            <a:ext cx="8484920" cy="2496787"/>
          </a:xfrm>
        </p:spPr>
        <p:txBody>
          <a:bodyPr>
            <a:normAutofit lnSpcReduction="10000"/>
          </a:bodyPr>
          <a:lstStyle/>
          <a:p>
            <a:r>
              <a:rPr lang="en-AU" dirty="0" smtClean="0"/>
              <a:t>Viviparity as the ancestral state has a higher likelihood peak</a:t>
            </a:r>
          </a:p>
          <a:p>
            <a:r>
              <a:rPr lang="en-AU" dirty="0" smtClean="0"/>
              <a:t>However, we have restricted ourselves to a region of the likelihood landscape in which rates are the same across the whole tree</a:t>
            </a:r>
            <a:endParaRPr lang="en-GB" dirty="0"/>
          </a:p>
        </p:txBody>
      </p:sp>
      <p:sp>
        <p:nvSpPr>
          <p:cNvPr id="5" name="Rectangle 7"/>
          <p:cNvSpPr/>
          <p:nvPr/>
        </p:nvSpPr>
        <p:spPr>
          <a:xfrm>
            <a:off x="3852740" y="3653372"/>
            <a:ext cx="5184382" cy="32046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41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672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If you never leave the Netherlands, this might look like a mountain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Ac vaalserbe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0" y="1534883"/>
            <a:ext cx="7618021" cy="50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1410238"/>
            <a:ext cx="3396343" cy="527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40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122" y="2695699"/>
            <a:ext cx="4678878" cy="41623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al 3"/>
          <p:cNvSpPr/>
          <p:nvPr/>
        </p:nvSpPr>
        <p:spPr>
          <a:xfrm>
            <a:off x="2458192" y="2968832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rates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736269" y="5080660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75069" y="3990109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clades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V="1">
            <a:off x="1852551" y="4251367"/>
            <a:ext cx="823053" cy="950025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H="1" flipV="1">
            <a:off x="3883231" y="3990109"/>
            <a:ext cx="2386940" cy="52251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4465122" y="2695699"/>
            <a:ext cx="0" cy="416230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H="1">
            <a:off x="0" y="2695699"/>
            <a:ext cx="9144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0" y="2737999"/>
            <a:ext cx="267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Modelled processes</a:t>
            </a:r>
            <a:endParaRPr lang="en-GB" sz="2400" dirty="0"/>
          </a:p>
        </p:txBody>
      </p:sp>
      <p:sp>
        <p:nvSpPr>
          <p:cNvPr id="21" name="Tekstvak 20"/>
          <p:cNvSpPr txBox="1"/>
          <p:nvPr/>
        </p:nvSpPr>
        <p:spPr>
          <a:xfrm>
            <a:off x="4500748" y="2881746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Un-modelled processes</a:t>
            </a:r>
            <a:endParaRPr lang="en-GB" sz="2400" dirty="0"/>
          </a:p>
        </p:txBody>
      </p:sp>
      <p:cxnSp>
        <p:nvCxnSpPr>
          <p:cNvPr id="22" name="Rechte verbindingslijn met pijl 21"/>
          <p:cNvCxnSpPr/>
          <p:nvPr/>
        </p:nvCxnSpPr>
        <p:spPr>
          <a:xfrm flipH="1">
            <a:off x="2297875" y="4251366"/>
            <a:ext cx="2689761" cy="1280556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89064" y="120259"/>
            <a:ext cx="8823367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Processes that are not included in the model can lead to “parameter hijacking”</a:t>
            </a:r>
            <a:endParaRPr lang="en-GB" sz="3600" dirty="0"/>
          </a:p>
        </p:txBody>
      </p:sp>
      <p:sp>
        <p:nvSpPr>
          <p:cNvPr id="27" name="Ovaal 26"/>
          <p:cNvSpPr/>
          <p:nvPr/>
        </p:nvSpPr>
        <p:spPr>
          <a:xfrm>
            <a:off x="5597537" y="1382914"/>
            <a:ext cx="1052377" cy="105237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Ovaal 27"/>
          <p:cNvSpPr/>
          <p:nvPr/>
        </p:nvSpPr>
        <p:spPr>
          <a:xfrm>
            <a:off x="2458192" y="1358292"/>
            <a:ext cx="1076999" cy="1076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/>
          <p:cNvCxnSpPr/>
          <p:nvPr/>
        </p:nvCxnSpPr>
        <p:spPr>
          <a:xfrm flipV="1">
            <a:off x="3642069" y="1738271"/>
            <a:ext cx="1808705" cy="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/>
          <p:nvPr/>
        </p:nvCxnSpPr>
        <p:spPr>
          <a:xfrm flipH="1" flipV="1">
            <a:off x="3642755" y="2021301"/>
            <a:ext cx="1751913" cy="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4129726" y="136893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Rate 1</a:t>
            </a:r>
            <a:endParaRPr lang="en-GB" dirty="0"/>
          </a:p>
        </p:txBody>
      </p:sp>
      <p:sp>
        <p:nvSpPr>
          <p:cNvPr id="34" name="Tekstvak 33"/>
          <p:cNvSpPr txBox="1"/>
          <p:nvPr/>
        </p:nvSpPr>
        <p:spPr>
          <a:xfrm>
            <a:off x="4157436" y="2021301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Rate 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14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5" grpId="0" animBg="1"/>
      <p:bldP spid="6" grpId="0" animBg="1"/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31376" y="-288616"/>
            <a:ext cx="4405746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Parameter hijacking</a:t>
            </a:r>
            <a:endParaRPr lang="en-GB" dirty="0"/>
          </a:p>
        </p:txBody>
      </p:sp>
      <p:pic>
        <p:nvPicPr>
          <p:cNvPr id="4" name="New picture"/>
          <p:cNvPicPr/>
          <p:nvPr/>
        </p:nvPicPr>
        <p:blipFill>
          <a:blip r:embed="rId2"/>
          <a:stretch>
            <a:fillRect/>
          </a:stretch>
        </p:blipFill>
        <p:spPr>
          <a:xfrm>
            <a:off x="201879" y="1056905"/>
            <a:ext cx="4536375" cy="5308270"/>
          </a:xfrm>
          <a:prstGeom prst="rect">
            <a:avLst/>
          </a:prstGeom>
        </p:spPr>
      </p:pic>
      <p:sp>
        <p:nvSpPr>
          <p:cNvPr id="5" name="Tekstvak 4"/>
          <p:cNvSpPr txBox="1"/>
          <p:nvPr/>
        </p:nvSpPr>
        <p:spPr>
          <a:xfrm>
            <a:off x="4997533" y="847765"/>
            <a:ext cx="308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1. Generate rate heterogeneity</a:t>
            </a:r>
            <a:endParaRPr lang="en-GB" dirty="0"/>
          </a:p>
        </p:txBody>
      </p:sp>
      <p:grpSp>
        <p:nvGrpSpPr>
          <p:cNvPr id="14" name="Groep 13"/>
          <p:cNvGrpSpPr/>
          <p:nvPr/>
        </p:nvGrpSpPr>
        <p:grpSpPr>
          <a:xfrm>
            <a:off x="5142016" y="1401768"/>
            <a:ext cx="2790702" cy="717028"/>
            <a:chOff x="2458192" y="1358292"/>
            <a:chExt cx="4191722" cy="1076999"/>
          </a:xfrm>
        </p:grpSpPr>
        <p:sp>
          <p:nvSpPr>
            <p:cNvPr id="6" name="Ovaal 5"/>
            <p:cNvSpPr/>
            <p:nvPr/>
          </p:nvSpPr>
          <p:spPr>
            <a:xfrm>
              <a:off x="5597537" y="1382914"/>
              <a:ext cx="1052377" cy="105237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" name="Ovaal 6"/>
            <p:cNvSpPr/>
            <p:nvPr/>
          </p:nvSpPr>
          <p:spPr>
            <a:xfrm>
              <a:off x="2458192" y="1358292"/>
              <a:ext cx="1076999" cy="107699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Rechte verbindingslijn met pijl 7"/>
            <p:cNvCxnSpPr/>
            <p:nvPr/>
          </p:nvCxnSpPr>
          <p:spPr>
            <a:xfrm flipH="1">
              <a:off x="3646662" y="1682530"/>
              <a:ext cx="1754652" cy="2"/>
            </a:xfrm>
            <a:prstGeom prst="straightConnector1">
              <a:avLst/>
            </a:prstGeom>
            <a:ln w="152400">
              <a:solidFill>
                <a:schemeClr val="tx1"/>
              </a:solidFill>
              <a:headEnd w="med" len="sm"/>
              <a:tailEnd type="arrow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met pijl 8"/>
            <p:cNvCxnSpPr/>
            <p:nvPr/>
          </p:nvCxnSpPr>
          <p:spPr>
            <a:xfrm>
              <a:off x="3831650" y="2271023"/>
              <a:ext cx="17658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kstvak 26"/>
          <p:cNvSpPr txBox="1"/>
          <p:nvPr/>
        </p:nvSpPr>
        <p:spPr>
          <a:xfrm>
            <a:off x="4997533" y="2367527"/>
            <a:ext cx="389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3</a:t>
            </a:r>
            <a:r>
              <a:rPr lang="en-AU" dirty="0" smtClean="0"/>
              <a:t>. Place state with rapid rate in the clades with rapid rates</a:t>
            </a:r>
            <a:endParaRPr lang="en-GB" dirty="0"/>
          </a:p>
        </p:txBody>
      </p:sp>
      <p:sp>
        <p:nvSpPr>
          <p:cNvPr id="28" name="Rechthoek 27"/>
          <p:cNvSpPr/>
          <p:nvPr/>
        </p:nvSpPr>
        <p:spPr>
          <a:xfrm>
            <a:off x="2968832" y="2968831"/>
            <a:ext cx="1330038" cy="16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hoek 28"/>
          <p:cNvSpPr/>
          <p:nvPr/>
        </p:nvSpPr>
        <p:spPr>
          <a:xfrm>
            <a:off x="3121232" y="3121232"/>
            <a:ext cx="1177638" cy="162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hthoek 29"/>
          <p:cNvSpPr/>
          <p:nvPr/>
        </p:nvSpPr>
        <p:spPr>
          <a:xfrm>
            <a:off x="2719449" y="1726478"/>
            <a:ext cx="1579421" cy="8623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hthoek 30"/>
          <p:cNvSpPr/>
          <p:nvPr/>
        </p:nvSpPr>
        <p:spPr>
          <a:xfrm>
            <a:off x="1793175" y="3929858"/>
            <a:ext cx="2505694" cy="166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hthoek 31"/>
          <p:cNvSpPr/>
          <p:nvPr/>
        </p:nvSpPr>
        <p:spPr>
          <a:xfrm>
            <a:off x="1710048" y="4534395"/>
            <a:ext cx="2588822" cy="857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77" y="1056905"/>
            <a:ext cx="4286995" cy="5380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" name="Tekstvak 33"/>
          <p:cNvSpPr txBox="1"/>
          <p:nvPr/>
        </p:nvSpPr>
        <p:spPr>
          <a:xfrm>
            <a:off x="4997533" y="3013858"/>
            <a:ext cx="389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4. Bias in rates is so high that an ancestral state of the state with the rapid rate is strongly supported</a:t>
            </a:r>
            <a:endParaRPr lang="en-GB" dirty="0"/>
          </a:p>
        </p:txBody>
      </p:sp>
      <p:cxnSp>
        <p:nvCxnSpPr>
          <p:cNvPr id="36" name="Rechte verbindingslijn met pijl 35"/>
          <p:cNvCxnSpPr/>
          <p:nvPr/>
        </p:nvCxnSpPr>
        <p:spPr>
          <a:xfrm>
            <a:off x="558140" y="2724304"/>
            <a:ext cx="676894" cy="359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met pijl 36"/>
          <p:cNvCxnSpPr/>
          <p:nvPr/>
        </p:nvCxnSpPr>
        <p:spPr>
          <a:xfrm>
            <a:off x="473033" y="3768459"/>
            <a:ext cx="676894" cy="359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met pijl 37"/>
          <p:cNvCxnSpPr/>
          <p:nvPr/>
        </p:nvCxnSpPr>
        <p:spPr>
          <a:xfrm>
            <a:off x="387927" y="5243403"/>
            <a:ext cx="676894" cy="359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Rechte verbindingslijn met pijl 38"/>
          <p:cNvCxnSpPr/>
          <p:nvPr/>
        </p:nvCxnSpPr>
        <p:spPr>
          <a:xfrm>
            <a:off x="1454728" y="2103957"/>
            <a:ext cx="676894" cy="359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kstvak 39"/>
          <p:cNvSpPr txBox="1"/>
          <p:nvPr/>
        </p:nvSpPr>
        <p:spPr>
          <a:xfrm>
            <a:off x="4738254" y="4237235"/>
            <a:ext cx="4405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/>
              <a:t>RESULTS: </a:t>
            </a:r>
          </a:p>
          <a:p>
            <a:pPr marL="285750" indent="-285750">
              <a:buFont typeface="Arial"/>
              <a:buChar char="•"/>
            </a:pPr>
            <a:r>
              <a:rPr lang="en-AU" b="1" dirty="0" smtClean="0"/>
              <a:t>THE ANCESTRAL STATE RECONSTRUCTION IS A MEANINGLESS ARTIFACT</a:t>
            </a:r>
          </a:p>
          <a:p>
            <a:pPr marL="285750" indent="-285750">
              <a:buFont typeface="Arial"/>
              <a:buChar char="•"/>
            </a:pPr>
            <a:r>
              <a:rPr lang="en-AU" b="1" dirty="0" smtClean="0"/>
              <a:t>INCORRECT ESTIMATION OF TRANSITION RATE ASYMMETRY I.E. HIGH RATE OF REVERSALS</a:t>
            </a:r>
          </a:p>
          <a:p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42652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4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075" y="0"/>
            <a:ext cx="422592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key innovation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7" y="2022490"/>
            <a:ext cx="4744628" cy="46289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1042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adaptations </a:t>
            </a:r>
            <a:r>
              <a:rPr lang="en-US" dirty="0"/>
              <a:t>that allow invasion of a new adaptive </a:t>
            </a:r>
            <a:r>
              <a:rPr lang="en-US" dirty="0" smtClean="0"/>
              <a:t>zone</a:t>
            </a:r>
          </a:p>
          <a:p>
            <a:r>
              <a:rPr lang="en-US" dirty="0" smtClean="0"/>
              <a:t>e.g. flight</a:t>
            </a:r>
            <a:endParaRPr lang="en-US" dirty="0"/>
          </a:p>
        </p:txBody>
      </p:sp>
      <p:pic>
        <p:nvPicPr>
          <p:cNvPr id="6" name="Picture 5" descr="Gnagarnas_tandsystem,_Nordisk_familjebo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133" y="611932"/>
            <a:ext cx="2931695" cy="2457955"/>
          </a:xfrm>
          <a:prstGeom prst="rect">
            <a:avLst/>
          </a:prstGeom>
        </p:spPr>
      </p:pic>
      <p:pic>
        <p:nvPicPr>
          <p:cNvPr id="7" name="Picture 6" descr="Ophrys_apifera_flower2-d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438" y="3911083"/>
            <a:ext cx="2688390" cy="27403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83125" y="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adaptations </a:t>
            </a:r>
            <a:r>
              <a:rPr lang="en-US" dirty="0"/>
              <a:t>that </a:t>
            </a:r>
            <a:r>
              <a:rPr lang="en-US" dirty="0" smtClean="0"/>
              <a:t>increase fitness</a:t>
            </a:r>
          </a:p>
          <a:p>
            <a:r>
              <a:rPr lang="en-US" dirty="0" smtClean="0"/>
              <a:t>e.g. continuous incisor growth in rodents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37125" y="298775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 adaptations </a:t>
            </a:r>
            <a:r>
              <a:rPr lang="en-US" dirty="0"/>
              <a:t>that </a:t>
            </a:r>
            <a:r>
              <a:rPr lang="en-US" dirty="0" smtClean="0"/>
              <a:t>promote reproductive isolation</a:t>
            </a:r>
          </a:p>
          <a:p>
            <a:r>
              <a:rPr lang="en-US" dirty="0" smtClean="0"/>
              <a:t>e.g. </a:t>
            </a:r>
            <a:r>
              <a:rPr lang="en-US" dirty="0" err="1" smtClean="0"/>
              <a:t>Pollinia</a:t>
            </a:r>
            <a:r>
              <a:rPr lang="en-US" dirty="0" smtClean="0"/>
              <a:t> in orchids</a:t>
            </a:r>
          </a:p>
        </p:txBody>
      </p:sp>
    </p:spTree>
    <p:extLst>
      <p:ext uri="{BB962C8B-B14F-4D97-AF65-F5344CB8AC3E}">
        <p14:creationId xmlns:p14="http://schemas.microsoft.com/office/powerpoint/2010/main" val="32168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06718" y="4133375"/>
            <a:ext cx="2532250" cy="274837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Is temperature-dependent sex determination the ancestral state for reptiles?</a:t>
            </a:r>
            <a:endParaRPr lang="en-US" sz="2400" dirty="0">
              <a:solidFill>
                <a:srgbClr val="00B050"/>
              </a:solidFill>
            </a:endParaRPr>
          </a:p>
        </p:txBody>
      </p:sp>
      <p:pic>
        <p:nvPicPr>
          <p:cNvPr id="6" name="Picture 5" descr="ECE3-6-5207-g0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/>
          <a:stretch/>
        </p:blipFill>
        <p:spPr>
          <a:xfrm>
            <a:off x="932193" y="973138"/>
            <a:ext cx="5474525" cy="574508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363558" y="-182376"/>
            <a:ext cx="7877174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 common problem?</a:t>
            </a:r>
            <a:endParaRPr lang="en-GB" dirty="0"/>
          </a:p>
        </p:txBody>
      </p:sp>
      <p:sp>
        <p:nvSpPr>
          <p:cNvPr id="4" name="Vrije vorm 3"/>
          <p:cNvSpPr/>
          <p:nvPr/>
        </p:nvSpPr>
        <p:spPr>
          <a:xfrm>
            <a:off x="4346369" y="1199408"/>
            <a:ext cx="2220686" cy="2743200"/>
          </a:xfrm>
          <a:custGeom>
            <a:avLst/>
            <a:gdLst>
              <a:gd name="connsiteX0" fmla="*/ 0 w 2220686"/>
              <a:gd name="connsiteY0" fmla="*/ 0 h 2743200"/>
              <a:gd name="connsiteX1" fmla="*/ 617517 w 2220686"/>
              <a:gd name="connsiteY1" fmla="*/ 166254 h 2743200"/>
              <a:gd name="connsiteX2" fmla="*/ 1128156 w 2220686"/>
              <a:gd name="connsiteY2" fmla="*/ 510639 h 2743200"/>
              <a:gd name="connsiteX3" fmla="*/ 1626919 w 2220686"/>
              <a:gd name="connsiteY3" fmla="*/ 1045028 h 2743200"/>
              <a:gd name="connsiteX4" fmla="*/ 1935678 w 2220686"/>
              <a:gd name="connsiteY4" fmla="*/ 1520041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  <a:gd name="connsiteX0" fmla="*/ 0 w 2220686"/>
              <a:gd name="connsiteY0" fmla="*/ 0 h 2743200"/>
              <a:gd name="connsiteX1" fmla="*/ 748146 w 2220686"/>
              <a:gd name="connsiteY1" fmla="*/ 237506 h 2743200"/>
              <a:gd name="connsiteX2" fmla="*/ 1128156 w 2220686"/>
              <a:gd name="connsiteY2" fmla="*/ 510639 h 2743200"/>
              <a:gd name="connsiteX3" fmla="*/ 1626919 w 2220686"/>
              <a:gd name="connsiteY3" fmla="*/ 1045028 h 2743200"/>
              <a:gd name="connsiteX4" fmla="*/ 1935678 w 2220686"/>
              <a:gd name="connsiteY4" fmla="*/ 1520041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  <a:gd name="connsiteX0" fmla="*/ 0 w 2220686"/>
              <a:gd name="connsiteY0" fmla="*/ 0 h 2743200"/>
              <a:gd name="connsiteX1" fmla="*/ 748146 w 2220686"/>
              <a:gd name="connsiteY1" fmla="*/ 237506 h 2743200"/>
              <a:gd name="connsiteX2" fmla="*/ 1270660 w 2220686"/>
              <a:gd name="connsiteY2" fmla="*/ 617517 h 2743200"/>
              <a:gd name="connsiteX3" fmla="*/ 1626919 w 2220686"/>
              <a:gd name="connsiteY3" fmla="*/ 1045028 h 2743200"/>
              <a:gd name="connsiteX4" fmla="*/ 1935678 w 2220686"/>
              <a:gd name="connsiteY4" fmla="*/ 1520041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  <a:gd name="connsiteX0" fmla="*/ 0 w 2220686"/>
              <a:gd name="connsiteY0" fmla="*/ 0 h 2743200"/>
              <a:gd name="connsiteX1" fmla="*/ 748146 w 2220686"/>
              <a:gd name="connsiteY1" fmla="*/ 237506 h 2743200"/>
              <a:gd name="connsiteX2" fmla="*/ 1270660 w 2220686"/>
              <a:gd name="connsiteY2" fmla="*/ 617517 h 2743200"/>
              <a:gd name="connsiteX3" fmla="*/ 1686295 w 2220686"/>
              <a:gd name="connsiteY3" fmla="*/ 1092529 h 2743200"/>
              <a:gd name="connsiteX4" fmla="*/ 1935678 w 2220686"/>
              <a:gd name="connsiteY4" fmla="*/ 1520041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  <a:gd name="connsiteX0" fmla="*/ 0 w 2220686"/>
              <a:gd name="connsiteY0" fmla="*/ 0 h 2743200"/>
              <a:gd name="connsiteX1" fmla="*/ 748146 w 2220686"/>
              <a:gd name="connsiteY1" fmla="*/ 237506 h 2743200"/>
              <a:gd name="connsiteX2" fmla="*/ 1270660 w 2220686"/>
              <a:gd name="connsiteY2" fmla="*/ 617517 h 2743200"/>
              <a:gd name="connsiteX3" fmla="*/ 1686295 w 2220686"/>
              <a:gd name="connsiteY3" fmla="*/ 1092529 h 2743200"/>
              <a:gd name="connsiteX4" fmla="*/ 1971304 w 2220686"/>
              <a:gd name="connsiteY4" fmla="*/ 1543792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  <a:gd name="connsiteX0" fmla="*/ 0 w 2220686"/>
              <a:gd name="connsiteY0" fmla="*/ 0 h 2743200"/>
              <a:gd name="connsiteX1" fmla="*/ 748146 w 2220686"/>
              <a:gd name="connsiteY1" fmla="*/ 237506 h 2743200"/>
              <a:gd name="connsiteX2" fmla="*/ 1270660 w 2220686"/>
              <a:gd name="connsiteY2" fmla="*/ 617517 h 2743200"/>
              <a:gd name="connsiteX3" fmla="*/ 1686295 w 2220686"/>
              <a:gd name="connsiteY3" fmla="*/ 1092529 h 2743200"/>
              <a:gd name="connsiteX4" fmla="*/ 2018805 w 2220686"/>
              <a:gd name="connsiteY4" fmla="*/ 1615044 h 2743200"/>
              <a:gd name="connsiteX5" fmla="*/ 2161309 w 2220686"/>
              <a:gd name="connsiteY5" fmla="*/ 2149434 h 2743200"/>
              <a:gd name="connsiteX6" fmla="*/ 2220686 w 2220686"/>
              <a:gd name="connsiteY6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0686" h="2743200">
                <a:moveTo>
                  <a:pt x="0" y="0"/>
                </a:moveTo>
                <a:cubicBezTo>
                  <a:pt x="214745" y="40574"/>
                  <a:pt x="536369" y="134587"/>
                  <a:pt x="748146" y="237506"/>
                </a:cubicBezTo>
                <a:cubicBezTo>
                  <a:pt x="959923" y="340425"/>
                  <a:pt x="1114302" y="475013"/>
                  <a:pt x="1270660" y="617517"/>
                </a:cubicBezTo>
                <a:cubicBezTo>
                  <a:pt x="1427018" y="760021"/>
                  <a:pt x="1561604" y="926275"/>
                  <a:pt x="1686295" y="1092529"/>
                </a:cubicBezTo>
                <a:cubicBezTo>
                  <a:pt x="1810986" y="1258783"/>
                  <a:pt x="1939636" y="1438893"/>
                  <a:pt x="2018805" y="1615044"/>
                </a:cubicBezTo>
                <a:cubicBezTo>
                  <a:pt x="2097974" y="1791195"/>
                  <a:pt x="2127662" y="1961408"/>
                  <a:pt x="2161309" y="2149434"/>
                </a:cubicBezTo>
                <a:cubicBezTo>
                  <a:pt x="2194956" y="2337460"/>
                  <a:pt x="2220686" y="2743200"/>
                  <a:pt x="2220686" y="2743200"/>
                </a:cubicBezTo>
              </a:path>
            </a:pathLst>
          </a:cu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Vrije vorm 7"/>
          <p:cNvSpPr/>
          <p:nvPr/>
        </p:nvSpPr>
        <p:spPr>
          <a:xfrm>
            <a:off x="3291395" y="1126338"/>
            <a:ext cx="853093" cy="36535"/>
          </a:xfrm>
          <a:custGeom>
            <a:avLst/>
            <a:gdLst>
              <a:gd name="connsiteX0" fmla="*/ 9945 w 853093"/>
              <a:gd name="connsiteY0" fmla="*/ 36535 h 36535"/>
              <a:gd name="connsiteX1" fmla="*/ 57447 w 853093"/>
              <a:gd name="connsiteY1" fmla="*/ 12784 h 36535"/>
              <a:gd name="connsiteX2" fmla="*/ 449332 w 853093"/>
              <a:gd name="connsiteY2" fmla="*/ 909 h 36535"/>
              <a:gd name="connsiteX3" fmla="*/ 853093 w 853093"/>
              <a:gd name="connsiteY3" fmla="*/ 36535 h 36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093" h="36535">
                <a:moveTo>
                  <a:pt x="9945" y="36535"/>
                </a:moveTo>
                <a:cubicBezTo>
                  <a:pt x="-2920" y="27628"/>
                  <a:pt x="-15784" y="18722"/>
                  <a:pt x="57447" y="12784"/>
                </a:cubicBezTo>
                <a:cubicBezTo>
                  <a:pt x="130678" y="6846"/>
                  <a:pt x="316724" y="-3050"/>
                  <a:pt x="449332" y="909"/>
                </a:cubicBezTo>
                <a:cubicBezTo>
                  <a:pt x="581940" y="4868"/>
                  <a:pt x="717516" y="20701"/>
                  <a:pt x="853093" y="36535"/>
                </a:cubicBezTo>
              </a:path>
            </a:pathLst>
          </a:cu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kstvak 11"/>
          <p:cNvSpPr txBox="1"/>
          <p:nvPr/>
        </p:nvSpPr>
        <p:spPr>
          <a:xfrm rot="3212905">
            <a:off x="5930144" y="2250568"/>
            <a:ext cx="95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Gekkota</a:t>
            </a:r>
            <a:endParaRPr lang="en-GB" dirty="0"/>
          </a:p>
        </p:txBody>
      </p:sp>
      <p:sp>
        <p:nvSpPr>
          <p:cNvPr id="13" name="Tekstvak 12"/>
          <p:cNvSpPr txBox="1"/>
          <p:nvPr/>
        </p:nvSpPr>
        <p:spPr>
          <a:xfrm>
            <a:off x="3127234" y="752156"/>
            <a:ext cx="118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Scincoidea</a:t>
            </a:r>
            <a:endParaRPr lang="en-GB" dirty="0"/>
          </a:p>
        </p:txBody>
      </p:sp>
      <p:sp>
        <p:nvSpPr>
          <p:cNvPr id="14" name="Tekstvak 13"/>
          <p:cNvSpPr txBox="1"/>
          <p:nvPr/>
        </p:nvSpPr>
        <p:spPr>
          <a:xfrm rot="15594866">
            <a:off x="-511559" y="4450019"/>
            <a:ext cx="214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/>
              <a:t>Chamaeleontiformes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10" y="5724313"/>
            <a:ext cx="1524507" cy="99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 descr="Image result for gekkot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08" y="1415892"/>
            <a:ext cx="1704849" cy="203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Vrije vorm 14"/>
          <p:cNvSpPr/>
          <p:nvPr/>
        </p:nvSpPr>
        <p:spPr>
          <a:xfrm>
            <a:off x="807310" y="4073236"/>
            <a:ext cx="510851" cy="1543793"/>
          </a:xfrm>
          <a:custGeom>
            <a:avLst/>
            <a:gdLst>
              <a:gd name="connsiteX0" fmla="*/ 212 w 510851"/>
              <a:gd name="connsiteY0" fmla="*/ 0 h 1543793"/>
              <a:gd name="connsiteX1" fmla="*/ 83339 w 510851"/>
              <a:gd name="connsiteY1" fmla="*/ 902525 h 1543793"/>
              <a:gd name="connsiteX2" fmla="*/ 510851 w 510851"/>
              <a:gd name="connsiteY2" fmla="*/ 1543793 h 154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851" h="1543793">
                <a:moveTo>
                  <a:pt x="212" y="0"/>
                </a:moveTo>
                <a:cubicBezTo>
                  <a:pt x="-778" y="322613"/>
                  <a:pt x="-1768" y="645226"/>
                  <a:pt x="83339" y="902525"/>
                </a:cubicBezTo>
                <a:cubicBezTo>
                  <a:pt x="168446" y="1159824"/>
                  <a:pt x="339648" y="1351808"/>
                  <a:pt x="510851" y="1543793"/>
                </a:cubicBezTo>
              </a:path>
            </a:pathLst>
          </a:cu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kstvak 15"/>
          <p:cNvSpPr txBox="1"/>
          <p:nvPr/>
        </p:nvSpPr>
        <p:spPr>
          <a:xfrm>
            <a:off x="4685865" y="6488668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Sabath</a:t>
            </a:r>
            <a:r>
              <a:rPr lang="en-AU" dirty="0" smtClean="0"/>
              <a:t> et al.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41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/>
      <p:bldP spid="13" grpId="0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688" y="3705677"/>
            <a:ext cx="2940112" cy="297540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Is </a:t>
            </a:r>
            <a:r>
              <a:rPr lang="en-US" dirty="0" err="1" smtClean="0">
                <a:solidFill>
                  <a:srgbClr val="00B050"/>
                </a:solidFill>
              </a:rPr>
              <a:t>insectivory</a:t>
            </a:r>
            <a:r>
              <a:rPr lang="en-US" dirty="0" smtClean="0">
                <a:solidFill>
                  <a:srgbClr val="00B050"/>
                </a:solidFill>
              </a:rPr>
              <a:t> (rather than </a:t>
            </a:r>
            <a:r>
              <a:rPr lang="en-US" dirty="0" err="1" smtClean="0">
                <a:solidFill>
                  <a:srgbClr val="00B050"/>
                </a:solidFill>
              </a:rPr>
              <a:t>herbivory</a:t>
            </a:r>
            <a:r>
              <a:rPr lang="en-US" dirty="0" smtClean="0">
                <a:solidFill>
                  <a:srgbClr val="00B050"/>
                </a:solidFill>
              </a:rPr>
              <a:t>) the ancestral state for primates?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 Shot 2019-12-03 at 8.0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0071"/>
            <a:ext cx="5651500" cy="5893707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-1375433" y="-332468"/>
            <a:ext cx="787717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A common problem?</a:t>
            </a:r>
            <a:endParaRPr lang="en-GB" dirty="0"/>
          </a:p>
        </p:txBody>
      </p:sp>
      <p:sp>
        <p:nvSpPr>
          <p:cNvPr id="6" name="Vrije vorm 5"/>
          <p:cNvSpPr/>
          <p:nvPr/>
        </p:nvSpPr>
        <p:spPr>
          <a:xfrm>
            <a:off x="5237018" y="2778826"/>
            <a:ext cx="296883" cy="1163782"/>
          </a:xfrm>
          <a:custGeom>
            <a:avLst/>
            <a:gdLst>
              <a:gd name="connsiteX0" fmla="*/ 0 w 296883"/>
              <a:gd name="connsiteY0" fmla="*/ 0 h 1163782"/>
              <a:gd name="connsiteX1" fmla="*/ 213756 w 296883"/>
              <a:gd name="connsiteY1" fmla="*/ 570016 h 1163782"/>
              <a:gd name="connsiteX2" fmla="*/ 296883 w 296883"/>
              <a:gd name="connsiteY2" fmla="*/ 1163782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883" h="1163782">
                <a:moveTo>
                  <a:pt x="0" y="0"/>
                </a:moveTo>
                <a:cubicBezTo>
                  <a:pt x="82138" y="188026"/>
                  <a:pt x="164276" y="376052"/>
                  <a:pt x="213756" y="570016"/>
                </a:cubicBezTo>
                <a:cubicBezTo>
                  <a:pt x="263236" y="763980"/>
                  <a:pt x="280059" y="963881"/>
                  <a:pt x="296883" y="1163782"/>
                </a:cubicBezTo>
              </a:path>
            </a:pathLst>
          </a:cu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n w="57150">
                <a:solidFill>
                  <a:srgbClr val="FF0000"/>
                </a:solidFill>
              </a:ln>
            </a:endParaRPr>
          </a:p>
        </p:txBody>
      </p:sp>
      <p:sp>
        <p:nvSpPr>
          <p:cNvPr id="7" name="Tekstvak 6"/>
          <p:cNvSpPr txBox="1"/>
          <p:nvPr/>
        </p:nvSpPr>
        <p:spPr>
          <a:xfrm rot="4517423">
            <a:off x="5029264" y="3069570"/>
            <a:ext cx="133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Lorisiformes</a:t>
            </a:r>
            <a:endParaRPr lang="en-GB" dirty="0"/>
          </a:p>
        </p:txBody>
      </p:sp>
      <p:pic>
        <p:nvPicPr>
          <p:cNvPr id="3076" name="Picture 4" descr="Image result for slow loris eating ins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606" y="810532"/>
            <a:ext cx="3810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97250" y="6349112"/>
            <a:ext cx="117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Scott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9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4465122" y="2695699"/>
            <a:ext cx="4678878" cy="41623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al 3"/>
          <p:cNvSpPr/>
          <p:nvPr/>
        </p:nvSpPr>
        <p:spPr>
          <a:xfrm>
            <a:off x="91950" y="3199664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 smtClean="0">
                <a:solidFill>
                  <a:schemeClr val="tx1"/>
                </a:solidFill>
              </a:rPr>
              <a:t>Transition rates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5" name="Ovaal 4"/>
          <p:cNvSpPr/>
          <p:nvPr/>
        </p:nvSpPr>
        <p:spPr>
          <a:xfrm>
            <a:off x="881700" y="5080660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Ovaal 5"/>
          <p:cNvSpPr/>
          <p:nvPr/>
        </p:nvSpPr>
        <p:spPr>
          <a:xfrm>
            <a:off x="6375069" y="3990109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clades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9" name="Rechte verbindingslijn met pijl 8"/>
          <p:cNvCxnSpPr/>
          <p:nvPr/>
        </p:nvCxnSpPr>
        <p:spPr>
          <a:xfrm flipH="1" flipV="1">
            <a:off x="968377" y="4624704"/>
            <a:ext cx="349248" cy="56803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/>
          <p:cNvCxnSpPr/>
          <p:nvPr/>
        </p:nvCxnSpPr>
        <p:spPr>
          <a:xfrm flipH="1" flipV="1">
            <a:off x="3535191" y="3825875"/>
            <a:ext cx="2734980" cy="68674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14"/>
          <p:cNvCxnSpPr/>
          <p:nvPr/>
        </p:nvCxnSpPr>
        <p:spPr>
          <a:xfrm>
            <a:off x="4465122" y="2695699"/>
            <a:ext cx="0" cy="416230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16"/>
          <p:cNvCxnSpPr/>
          <p:nvPr/>
        </p:nvCxnSpPr>
        <p:spPr>
          <a:xfrm flipH="1">
            <a:off x="0" y="2695699"/>
            <a:ext cx="9144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kstvak 19"/>
          <p:cNvSpPr txBox="1"/>
          <p:nvPr/>
        </p:nvSpPr>
        <p:spPr>
          <a:xfrm>
            <a:off x="0" y="2737999"/>
            <a:ext cx="2675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Modelled processes</a:t>
            </a:r>
            <a:endParaRPr lang="en-GB" sz="2400" dirty="0"/>
          </a:p>
        </p:txBody>
      </p:sp>
      <p:sp>
        <p:nvSpPr>
          <p:cNvPr id="21" name="Tekstvak 20"/>
          <p:cNvSpPr txBox="1"/>
          <p:nvPr/>
        </p:nvSpPr>
        <p:spPr>
          <a:xfrm>
            <a:off x="4500748" y="2881746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 smtClean="0"/>
              <a:t>Un-modelled processes</a:t>
            </a:r>
            <a:endParaRPr lang="en-GB" sz="2400" dirty="0"/>
          </a:p>
        </p:txBody>
      </p:sp>
      <p:cxnSp>
        <p:nvCxnSpPr>
          <p:cNvPr id="22" name="Rechte verbindingslijn met pijl 21"/>
          <p:cNvCxnSpPr/>
          <p:nvPr/>
        </p:nvCxnSpPr>
        <p:spPr>
          <a:xfrm flipH="1">
            <a:off x="2297875" y="4251366"/>
            <a:ext cx="2689761" cy="1280556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itel 1"/>
          <p:cNvSpPr>
            <a:spLocks noGrp="1"/>
          </p:cNvSpPr>
          <p:nvPr>
            <p:ph type="title"/>
          </p:nvPr>
        </p:nvSpPr>
        <p:spPr>
          <a:xfrm>
            <a:off x="91950" y="0"/>
            <a:ext cx="8823367" cy="1143000"/>
          </a:xfrm>
        </p:spPr>
        <p:txBody>
          <a:bodyPr>
            <a:noAutofit/>
          </a:bodyPr>
          <a:lstStyle/>
          <a:p>
            <a:r>
              <a:rPr lang="en-AU" sz="3600" dirty="0" smtClean="0"/>
              <a:t>“</a:t>
            </a:r>
            <a:r>
              <a:rPr lang="en-AU" sz="3600" dirty="0"/>
              <a:t>P</a:t>
            </a:r>
            <a:r>
              <a:rPr lang="en-AU" sz="3600" dirty="0" smtClean="0"/>
              <a:t>arameter hijacking” may affect </a:t>
            </a:r>
            <a:r>
              <a:rPr lang="en-AU" sz="3600" dirty="0" err="1" smtClean="0"/>
              <a:t>BiSSE</a:t>
            </a:r>
            <a:endParaRPr lang="en-GB" sz="3600" dirty="0"/>
          </a:p>
        </p:txBody>
      </p:sp>
      <p:sp>
        <p:nvSpPr>
          <p:cNvPr id="27" name="Ovaal 26"/>
          <p:cNvSpPr/>
          <p:nvPr/>
        </p:nvSpPr>
        <p:spPr>
          <a:xfrm>
            <a:off x="5597537" y="1382914"/>
            <a:ext cx="1052377" cy="105237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Ovaal 27"/>
          <p:cNvSpPr/>
          <p:nvPr/>
        </p:nvSpPr>
        <p:spPr>
          <a:xfrm>
            <a:off x="2458192" y="1358292"/>
            <a:ext cx="1076999" cy="1076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9" name="Rechte verbindingslijn met pijl 28"/>
          <p:cNvCxnSpPr/>
          <p:nvPr/>
        </p:nvCxnSpPr>
        <p:spPr>
          <a:xfrm flipV="1">
            <a:off x="3642069" y="1738271"/>
            <a:ext cx="1808705" cy="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/>
          <p:nvPr/>
        </p:nvCxnSpPr>
        <p:spPr>
          <a:xfrm flipH="1" flipV="1">
            <a:off x="3642755" y="2021301"/>
            <a:ext cx="1751913" cy="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kstvak 32"/>
          <p:cNvSpPr txBox="1"/>
          <p:nvPr/>
        </p:nvSpPr>
        <p:spPr>
          <a:xfrm>
            <a:off x="4129726" y="1368939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Rate 1</a:t>
            </a:r>
            <a:endParaRPr lang="en-GB" dirty="0"/>
          </a:p>
        </p:txBody>
      </p:sp>
      <p:sp>
        <p:nvSpPr>
          <p:cNvPr id="34" name="Tekstvak 33"/>
          <p:cNvSpPr txBox="1"/>
          <p:nvPr/>
        </p:nvSpPr>
        <p:spPr>
          <a:xfrm>
            <a:off x="4157436" y="2021301"/>
            <a:ext cx="777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Rate 2</a:t>
            </a:r>
            <a:endParaRPr lang="en-GB" dirty="0"/>
          </a:p>
        </p:txBody>
      </p:sp>
      <p:sp>
        <p:nvSpPr>
          <p:cNvPr id="11" name="Circular Arrow 10"/>
          <p:cNvSpPr/>
          <p:nvPr/>
        </p:nvSpPr>
        <p:spPr>
          <a:xfrm>
            <a:off x="2802604" y="790740"/>
            <a:ext cx="508000" cy="9475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55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ular Arrow 23"/>
          <p:cNvSpPr/>
          <p:nvPr/>
        </p:nvSpPr>
        <p:spPr>
          <a:xfrm>
            <a:off x="5867069" y="806616"/>
            <a:ext cx="508000" cy="94753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1552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al 3"/>
          <p:cNvSpPr/>
          <p:nvPr/>
        </p:nvSpPr>
        <p:spPr>
          <a:xfrm>
            <a:off x="1963084" y="3199664"/>
            <a:ext cx="1425039" cy="1425039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tx1"/>
                </a:solidFill>
              </a:rPr>
              <a:t>Div. rates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5" name="Rechte verbindingslijn met pijl 8"/>
          <p:cNvCxnSpPr/>
          <p:nvPr/>
        </p:nvCxnSpPr>
        <p:spPr>
          <a:xfrm flipV="1">
            <a:off x="1963084" y="4624704"/>
            <a:ext cx="369989" cy="568036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7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5" grpId="0" animBg="1"/>
      <p:bldP spid="6" grpId="0" animBg="1"/>
      <p:bldP spid="20" grpId="0"/>
      <p:bldP spid="21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Hidden state models can improve model adequacy</a:t>
            </a:r>
            <a:endParaRPr lang="en-GB" dirty="0"/>
          </a:p>
        </p:txBody>
      </p:sp>
      <p:sp>
        <p:nvSpPr>
          <p:cNvPr id="4" name="Rechthoek 3"/>
          <p:cNvSpPr/>
          <p:nvPr/>
        </p:nvSpPr>
        <p:spPr>
          <a:xfrm>
            <a:off x="0" y="3329781"/>
            <a:ext cx="9144000" cy="35282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Rechte verbindingslijn 4"/>
          <p:cNvCxnSpPr/>
          <p:nvPr/>
        </p:nvCxnSpPr>
        <p:spPr>
          <a:xfrm>
            <a:off x="5035138" y="1733797"/>
            <a:ext cx="0" cy="51242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Rechte verbindingslijn 5"/>
          <p:cNvCxnSpPr/>
          <p:nvPr/>
        </p:nvCxnSpPr>
        <p:spPr>
          <a:xfrm flipH="1">
            <a:off x="0" y="3329781"/>
            <a:ext cx="9144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/>
          <p:cNvCxnSpPr/>
          <p:nvPr/>
        </p:nvCxnSpPr>
        <p:spPr>
          <a:xfrm flipH="1">
            <a:off x="0" y="1733797"/>
            <a:ext cx="9144000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/>
          <p:cNvCxnSpPr/>
          <p:nvPr/>
        </p:nvCxnSpPr>
        <p:spPr>
          <a:xfrm>
            <a:off x="855023" y="1733797"/>
            <a:ext cx="0" cy="51242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al 12"/>
          <p:cNvSpPr/>
          <p:nvPr/>
        </p:nvSpPr>
        <p:spPr>
          <a:xfrm>
            <a:off x="6519283" y="2039330"/>
            <a:ext cx="1052377" cy="105237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Ovaal 13"/>
          <p:cNvSpPr/>
          <p:nvPr/>
        </p:nvSpPr>
        <p:spPr>
          <a:xfrm>
            <a:off x="2272749" y="2039330"/>
            <a:ext cx="1076999" cy="1076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Ovaal 17"/>
          <p:cNvSpPr/>
          <p:nvPr/>
        </p:nvSpPr>
        <p:spPr>
          <a:xfrm>
            <a:off x="2363188" y="4448432"/>
            <a:ext cx="1076999" cy="10769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Ovaal 18"/>
          <p:cNvSpPr/>
          <p:nvPr/>
        </p:nvSpPr>
        <p:spPr>
          <a:xfrm>
            <a:off x="1056902" y="4448429"/>
            <a:ext cx="1076999" cy="1076999"/>
          </a:xfrm>
          <a:prstGeom prst="ellipse">
            <a:avLst/>
          </a:prstGeom>
          <a:gradFill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Ovaal 19"/>
          <p:cNvSpPr/>
          <p:nvPr/>
        </p:nvSpPr>
        <p:spPr>
          <a:xfrm>
            <a:off x="3701444" y="4448428"/>
            <a:ext cx="1076999" cy="1076999"/>
          </a:xfrm>
          <a:prstGeom prst="ellipse">
            <a:avLst/>
          </a:prstGeom>
          <a:gradFill>
            <a:gsLst>
              <a:gs pos="0">
                <a:srgbClr val="214B7D"/>
              </a:gs>
              <a:gs pos="100000">
                <a:srgbClr val="2D7DFF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0C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Ovaal 20"/>
          <p:cNvSpPr/>
          <p:nvPr/>
        </p:nvSpPr>
        <p:spPr>
          <a:xfrm>
            <a:off x="6519285" y="4465305"/>
            <a:ext cx="1052377" cy="105237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1B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2" name="Ovaal 21"/>
          <p:cNvSpPr/>
          <p:nvPr/>
        </p:nvSpPr>
        <p:spPr>
          <a:xfrm>
            <a:off x="5234770" y="4485368"/>
            <a:ext cx="1052377" cy="1052377"/>
          </a:xfrm>
          <a:prstGeom prst="ellipse">
            <a:avLst/>
          </a:prstGeom>
          <a:gradFill>
            <a:gsLst>
              <a:gs pos="0">
                <a:srgbClr val="ECAFAE"/>
              </a:gs>
              <a:gs pos="100000">
                <a:srgbClr val="FFDDDD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Ovaal 22"/>
          <p:cNvSpPr/>
          <p:nvPr/>
        </p:nvSpPr>
        <p:spPr>
          <a:xfrm>
            <a:off x="7785417" y="4473054"/>
            <a:ext cx="1052377" cy="1052377"/>
          </a:xfrm>
          <a:prstGeom prst="ellipse">
            <a:avLst/>
          </a:prstGeom>
          <a:gradFill>
            <a:gsLst>
              <a:gs pos="0">
                <a:srgbClr val="8F2421"/>
              </a:gs>
              <a:gs pos="100000">
                <a:srgbClr val="FF1919"/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>
                <a:solidFill>
                  <a:schemeClr val="tx1"/>
                </a:solidFill>
              </a:rPr>
              <a:t>State 1C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Tekstvak 23"/>
          <p:cNvSpPr txBox="1"/>
          <p:nvPr/>
        </p:nvSpPr>
        <p:spPr>
          <a:xfrm rot="16200000">
            <a:off x="-148180" y="2393163"/>
            <a:ext cx="118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OBSERVED</a:t>
            </a:r>
            <a:endParaRPr lang="en-GB" dirty="0"/>
          </a:p>
        </p:txBody>
      </p:sp>
      <p:sp>
        <p:nvSpPr>
          <p:cNvPr id="25" name="Tekstvak 24"/>
          <p:cNvSpPr txBox="1"/>
          <p:nvPr/>
        </p:nvSpPr>
        <p:spPr>
          <a:xfrm rot="16200000">
            <a:off x="2535" y="477839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MODEL</a:t>
            </a:r>
            <a:endParaRPr lang="en-GB" dirty="0"/>
          </a:p>
        </p:txBody>
      </p:sp>
      <p:sp>
        <p:nvSpPr>
          <p:cNvPr id="28" name="Right Brace 11"/>
          <p:cNvSpPr/>
          <p:nvPr/>
        </p:nvSpPr>
        <p:spPr>
          <a:xfrm rot="16200000">
            <a:off x="2732542" y="2281412"/>
            <a:ext cx="387684" cy="3738962"/>
          </a:xfrm>
          <a:prstGeom prst="rightBrace">
            <a:avLst>
              <a:gd name="adj1" fmla="val 241109"/>
              <a:gd name="adj2" fmla="val 50000"/>
            </a:avLst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Brace 11"/>
          <p:cNvSpPr/>
          <p:nvPr/>
        </p:nvSpPr>
        <p:spPr>
          <a:xfrm rot="16200000">
            <a:off x="6851631" y="2281412"/>
            <a:ext cx="387684" cy="3738962"/>
          </a:xfrm>
          <a:prstGeom prst="rightBrace">
            <a:avLst>
              <a:gd name="adj1" fmla="val 241109"/>
              <a:gd name="adj2" fmla="val 50000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kstvak 29"/>
          <p:cNvSpPr txBox="1"/>
          <p:nvPr/>
        </p:nvSpPr>
        <p:spPr>
          <a:xfrm>
            <a:off x="1997467" y="3547951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HIDDEN STATES</a:t>
            </a:r>
            <a:endParaRPr lang="en-GB" dirty="0"/>
          </a:p>
        </p:txBody>
      </p:sp>
      <p:sp>
        <p:nvSpPr>
          <p:cNvPr id="31" name="Tekstvak 30"/>
          <p:cNvSpPr txBox="1"/>
          <p:nvPr/>
        </p:nvSpPr>
        <p:spPr>
          <a:xfrm>
            <a:off x="6157855" y="3547951"/>
            <a:ext cx="162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HIDDEN STATES</a:t>
            </a:r>
            <a:endParaRPr lang="en-GB" dirty="0"/>
          </a:p>
        </p:txBody>
      </p:sp>
      <p:sp>
        <p:nvSpPr>
          <p:cNvPr id="34" name="PIJL-RECHTS 33"/>
          <p:cNvSpPr/>
          <p:nvPr/>
        </p:nvSpPr>
        <p:spPr>
          <a:xfrm>
            <a:off x="1375481" y="5647316"/>
            <a:ext cx="3052412" cy="522514"/>
          </a:xfrm>
          <a:prstGeom prst="rightArrow">
            <a:avLst/>
          </a:prstGeom>
          <a:gradFill flip="none" rotWithShape="1">
            <a:gsLst>
              <a:gs pos="0">
                <a:srgbClr val="20497A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kstvak 36"/>
          <p:cNvSpPr txBox="1"/>
          <p:nvPr/>
        </p:nvSpPr>
        <p:spPr>
          <a:xfrm>
            <a:off x="1658816" y="6187258"/>
            <a:ext cx="23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DIVERSIFICATION RATE</a:t>
            </a:r>
            <a:endParaRPr lang="en-GB" dirty="0"/>
          </a:p>
        </p:txBody>
      </p:sp>
      <p:sp>
        <p:nvSpPr>
          <p:cNvPr id="39" name="PIJL-RECHTS 38"/>
          <p:cNvSpPr/>
          <p:nvPr/>
        </p:nvSpPr>
        <p:spPr>
          <a:xfrm>
            <a:off x="5445429" y="5677603"/>
            <a:ext cx="3052412" cy="522514"/>
          </a:xfrm>
          <a:prstGeom prst="rightArrow">
            <a:avLst/>
          </a:prstGeom>
          <a:gradFill flip="none" rotWithShape="1">
            <a:gsLst>
              <a:gs pos="0">
                <a:srgbClr val="A22926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kstvak 39"/>
          <p:cNvSpPr txBox="1"/>
          <p:nvPr/>
        </p:nvSpPr>
        <p:spPr>
          <a:xfrm>
            <a:off x="5893040" y="6169830"/>
            <a:ext cx="23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DIVERSIFICATION 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87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/>
      <p:bldP spid="28" grpId="0" animBg="1"/>
      <p:bldP spid="29" grpId="0" animBg="1"/>
      <p:bldP spid="30" grpId="0"/>
      <p:bldP spid="31" grpId="0"/>
      <p:bldP spid="34" grpId="0" animBg="1"/>
      <p:bldP spid="37" grpId="0"/>
      <p:bldP spid="39" grpId="0" animBg="1"/>
      <p:bldP spid="4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519359" cy="873436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HiSSE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hidden state speciation and extinction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8" y="1130680"/>
            <a:ext cx="8686801" cy="7547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Incorporates the possibility of unobserved processes affecting diversification</a:t>
            </a:r>
            <a:endParaRPr lang="en-US" dirty="0"/>
          </a:p>
        </p:txBody>
      </p:sp>
      <p:pic>
        <p:nvPicPr>
          <p:cNvPr id="4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7" y="1885430"/>
            <a:ext cx="7804746" cy="467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6625" y="6488668"/>
            <a:ext cx="280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Beaulieu and O’Meara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08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HiSSE</a:t>
            </a:r>
            <a:r>
              <a:rPr lang="en-US" dirty="0" smtClean="0"/>
              <a:t> example - Do achene fruits promote diversification</a:t>
            </a:r>
            <a:endParaRPr lang="en-US" dirty="0"/>
          </a:p>
        </p:txBody>
      </p:sp>
      <p:pic>
        <p:nvPicPr>
          <p:cNvPr id="5" name="Picture 4" descr="640px-Strawberry_surface_close_up_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" y="2309296"/>
            <a:ext cx="3765185" cy="2512085"/>
          </a:xfrm>
          <a:prstGeom prst="rect">
            <a:avLst/>
          </a:prstGeom>
        </p:spPr>
      </p:pic>
      <p:pic>
        <p:nvPicPr>
          <p:cNvPr id="6" name="Picture 5" descr="CannabisSee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854" y="2097166"/>
            <a:ext cx="3709868" cy="370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23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6568" y="1025358"/>
            <a:ext cx="2550695" cy="1848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 smtClean="0"/>
              <a:t>BiSSE</a:t>
            </a:r>
            <a:r>
              <a:rPr lang="en-US" sz="2400" dirty="0" smtClean="0"/>
              <a:t> suggests achene fruits promote diversification</a:t>
            </a:r>
          </a:p>
        </p:txBody>
      </p:sp>
      <p:pic>
        <p:nvPicPr>
          <p:cNvPr id="5" name="Picture 7" descr="Cov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53"/>
          <a:stretch/>
        </p:blipFill>
        <p:spPr bwMode="auto">
          <a:xfrm>
            <a:off x="2891570" y="320842"/>
            <a:ext cx="5795230" cy="30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0841" y="3631565"/>
            <a:ext cx="20587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HiSSE</a:t>
            </a:r>
            <a:r>
              <a:rPr lang="en-US" sz="2400" dirty="0"/>
              <a:t> reveals a complex pattern of diversification rates</a:t>
            </a:r>
          </a:p>
        </p:txBody>
      </p:sp>
      <p:pic>
        <p:nvPicPr>
          <p:cNvPr id="9" name="Picture 7" descr="Cov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61" b="-3706"/>
          <a:stretch/>
        </p:blipFill>
        <p:spPr bwMode="auto">
          <a:xfrm>
            <a:off x="3043970" y="3366442"/>
            <a:ext cx="5795230" cy="304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29" y="84633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Hidden state models can be used to construct appropriate null models for </a:t>
            </a:r>
            <a:r>
              <a:rPr lang="en-AU" dirty="0" err="1" smtClean="0"/>
              <a:t>BiSSE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831449" y="3833699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1449" y="4988731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26586" y="3833699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26586" y="4988731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65678" y="3372489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03933" y="3372489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789" y="41302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359" y="520511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019" y="3029894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5231" y="453134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669458" y="383734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69458" y="4992378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864595" y="3837346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64595" y="4992378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3687" y="337613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41942" y="337613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7798" y="41339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69368" y="52087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1028" y="303354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2893240" y="4534995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4" name="Rounded Rectangle 25"/>
          <p:cNvSpPr/>
          <p:nvPr/>
        </p:nvSpPr>
        <p:spPr>
          <a:xfrm>
            <a:off x="6620995" y="4293071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/>
          <p:cNvSpPr/>
          <p:nvPr/>
        </p:nvSpPr>
        <p:spPr>
          <a:xfrm>
            <a:off x="6620995" y="3738261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7"/>
          <p:cNvSpPr/>
          <p:nvPr/>
        </p:nvSpPr>
        <p:spPr>
          <a:xfrm>
            <a:off x="6620995" y="5549863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8"/>
          <p:cNvSpPr/>
          <p:nvPr/>
        </p:nvSpPr>
        <p:spPr>
          <a:xfrm>
            <a:off x="6620995" y="4995053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9"/>
          <p:cNvSpPr/>
          <p:nvPr/>
        </p:nvSpPr>
        <p:spPr>
          <a:xfrm>
            <a:off x="7642083" y="3738262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30"/>
          <p:cNvSpPr/>
          <p:nvPr/>
        </p:nvSpPr>
        <p:spPr>
          <a:xfrm>
            <a:off x="7642084" y="4293072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31"/>
          <p:cNvSpPr/>
          <p:nvPr/>
        </p:nvSpPr>
        <p:spPr>
          <a:xfrm>
            <a:off x="7642083" y="4988731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2"/>
          <p:cNvSpPr/>
          <p:nvPr/>
        </p:nvSpPr>
        <p:spPr>
          <a:xfrm>
            <a:off x="7642084" y="5543541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3"/>
          <p:cNvSpPr txBox="1"/>
          <p:nvPr/>
        </p:nvSpPr>
        <p:spPr>
          <a:xfrm>
            <a:off x="6167752" y="377524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33" name="TextBox 34"/>
          <p:cNvSpPr txBox="1"/>
          <p:nvPr/>
        </p:nvSpPr>
        <p:spPr>
          <a:xfrm>
            <a:off x="6167752" y="56280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34" name="TextBox 35"/>
          <p:cNvSpPr txBox="1"/>
          <p:nvPr/>
        </p:nvSpPr>
        <p:spPr>
          <a:xfrm rot="16200000">
            <a:off x="5784351" y="4615061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5" name="Rectangle 36"/>
          <p:cNvSpPr/>
          <p:nvPr/>
        </p:nvSpPr>
        <p:spPr>
          <a:xfrm>
            <a:off x="6696615" y="329005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36" name="Rectangle 37"/>
          <p:cNvSpPr/>
          <p:nvPr/>
        </p:nvSpPr>
        <p:spPr>
          <a:xfrm>
            <a:off x="7642084" y="3273479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37" name="TextBox 38"/>
          <p:cNvSpPr txBox="1"/>
          <p:nvPr/>
        </p:nvSpPr>
        <p:spPr>
          <a:xfrm>
            <a:off x="870829" y="6106950"/>
            <a:ext cx="20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null model</a:t>
            </a:r>
            <a:endParaRPr lang="en-US" dirty="0"/>
          </a:p>
        </p:txBody>
      </p:sp>
      <p:sp>
        <p:nvSpPr>
          <p:cNvPr id="38" name="TextBox 39"/>
          <p:cNvSpPr txBox="1"/>
          <p:nvPr/>
        </p:nvSpPr>
        <p:spPr>
          <a:xfrm>
            <a:off x="3404156" y="6132422"/>
            <a:ext cx="256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model (</a:t>
            </a:r>
            <a:r>
              <a:rPr lang="en-US" dirty="0" err="1" smtClean="0"/>
              <a:t>BiSSE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TextBox 40"/>
          <p:cNvSpPr txBox="1"/>
          <p:nvPr/>
        </p:nvSpPr>
        <p:spPr>
          <a:xfrm>
            <a:off x="6500258" y="6106950"/>
            <a:ext cx="194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 model with hidden states</a:t>
            </a:r>
            <a:endParaRPr lang="en-US" dirty="0"/>
          </a:p>
        </p:txBody>
      </p:sp>
      <p:sp>
        <p:nvSpPr>
          <p:cNvPr id="40" name="TextBox 41"/>
          <p:cNvSpPr txBox="1"/>
          <p:nvPr/>
        </p:nvSpPr>
        <p:spPr>
          <a:xfrm>
            <a:off x="6322128" y="2978016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41" name="TextBox 33"/>
          <p:cNvSpPr txBox="1"/>
          <p:nvPr/>
        </p:nvSpPr>
        <p:spPr>
          <a:xfrm>
            <a:off x="6167752" y="43341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42" name="TextBox 34"/>
          <p:cNvSpPr txBox="1"/>
          <p:nvPr/>
        </p:nvSpPr>
        <p:spPr>
          <a:xfrm>
            <a:off x="6159738" y="50616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402282" y="1390919"/>
            <a:ext cx="8229600" cy="143334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BiSSE</a:t>
            </a:r>
            <a:r>
              <a:rPr lang="en-US" dirty="0" smtClean="0"/>
              <a:t> might be supported over a null model without state dependent diversification simply because it contains at least </a:t>
            </a:r>
            <a:r>
              <a:rPr lang="en-US" b="1" dirty="0" smtClean="0"/>
              <a:t>some </a:t>
            </a:r>
            <a:r>
              <a:rPr lang="en-US" dirty="0" smtClean="0"/>
              <a:t>diversification rate heterogeneity</a:t>
            </a:r>
          </a:p>
          <a:p>
            <a:r>
              <a:rPr lang="en-US" dirty="0" smtClean="0"/>
              <a:t>A better comparison is to a model which contains the same amount of diversification rate heterogeneity, but where this is </a:t>
            </a:r>
            <a:r>
              <a:rPr lang="en-US" b="1" dirty="0" smtClean="0"/>
              <a:t>not linked to the traits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832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9" grpId="0"/>
      <p:bldP spid="40" grpId="0"/>
      <p:bldP spid="41" grpId="0"/>
      <p:bldP spid="42" grpId="0"/>
      <p:bldP spid="4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358" cy="1143000"/>
          </a:xfrm>
        </p:spPr>
        <p:txBody>
          <a:bodyPr>
            <a:normAutofit/>
          </a:bodyPr>
          <a:lstStyle/>
          <a:p>
            <a:r>
              <a:rPr lang="en-AU" dirty="0" err="1" smtClean="0"/>
              <a:t>GeoHiSSE</a:t>
            </a:r>
            <a:endParaRPr lang="en-GB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1865" y="1417638"/>
            <a:ext cx="2505693" cy="4525963"/>
          </a:xfrm>
        </p:spPr>
        <p:txBody>
          <a:bodyPr>
            <a:normAutofit/>
          </a:bodyPr>
          <a:lstStyle/>
          <a:p>
            <a:r>
              <a:rPr lang="en-AU" sz="2800" dirty="0" smtClean="0"/>
              <a:t>An extension of </a:t>
            </a:r>
            <a:r>
              <a:rPr lang="en-AU" sz="2800" dirty="0" err="1" smtClean="0"/>
              <a:t>GeoSSE</a:t>
            </a:r>
            <a:r>
              <a:rPr lang="en-AU" sz="2800" dirty="0" smtClean="0"/>
              <a:t> with hidden states</a:t>
            </a:r>
            <a:endParaRPr lang="en-GB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58" y="0"/>
            <a:ext cx="627644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701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Non-parametric and </a:t>
            </a:r>
            <a:r>
              <a:rPr lang="en-US" dirty="0" err="1" smtClean="0"/>
              <a:t>semiparametric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HiSSE</a:t>
            </a:r>
            <a:r>
              <a:rPr lang="en-US" dirty="0" smtClean="0"/>
              <a:t> is still susceptible to phylogenetic </a:t>
            </a:r>
            <a:r>
              <a:rPr lang="en-US" dirty="0" err="1" smtClean="0"/>
              <a:t>pseudoreplication</a:t>
            </a:r>
            <a:endParaRPr lang="en-US" dirty="0" smtClean="0"/>
          </a:p>
          <a:p>
            <a:r>
              <a:rPr lang="en-US" dirty="0" smtClean="0"/>
              <a:t>Non-parametric methods have been developed to be used as additional tests</a:t>
            </a:r>
          </a:p>
          <a:p>
            <a:r>
              <a:rPr lang="en-US" dirty="0" smtClean="0"/>
              <a:t>These methods </a:t>
            </a:r>
            <a:r>
              <a:rPr lang="en-US" b="1" dirty="0" smtClean="0"/>
              <a:t>calculate diversification rates without considering character states, then look for correlations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984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61" y="-277382"/>
            <a:ext cx="8637528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Sister clade </a:t>
            </a:r>
            <a:r>
              <a:rPr lang="en-US" dirty="0" err="1" smtClean="0"/>
              <a:t>constrasts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61" y="821826"/>
            <a:ext cx="8744476" cy="18127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Compare species richness of clades containing the trait of interest with their immediate sister groups</a:t>
            </a:r>
          </a:p>
          <a:p>
            <a:r>
              <a:rPr lang="en-US" sz="2400" dirty="0" smtClean="0"/>
              <a:t>Each clade is the same age as its sister group</a:t>
            </a:r>
          </a:p>
          <a:p>
            <a:endParaRPr lang="en-US" sz="2400" dirty="0" smtClean="0"/>
          </a:p>
        </p:txBody>
      </p:sp>
      <p:pic>
        <p:nvPicPr>
          <p:cNvPr id="4" name="Picture 3" descr="Screen Shot 2018-12-01 at 3.0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4" y="2357420"/>
            <a:ext cx="8106739" cy="4222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323" y="2318002"/>
            <a:ext cx="17744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Nectar spurs are a key innovation in flowering plants (Hodges 1997)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64125" y="2357421"/>
            <a:ext cx="1587500" cy="207528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16525" y="4524375"/>
            <a:ext cx="1587500" cy="152400"/>
          </a:xfrm>
          <a:prstGeom prst="rect">
            <a:avLst/>
          </a:prstGeom>
          <a:noFill/>
          <a:ln w="28575" cmpd="sng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17383" y="295691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Nectar spurs present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 descr="563px-Side_view_of_tropaeolum_maj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4" y="4072329"/>
            <a:ext cx="1856156" cy="15825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3804" y="4302415"/>
            <a:ext cx="205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Nectar spurs absent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41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  <p:bldP spid="8" grpId="0" animBg="1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FiSSE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a nonparametric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199" y="1854200"/>
            <a:ext cx="413067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First calculate</a:t>
            </a:r>
            <a:r>
              <a:rPr lang="en-US" altLang="zh-TW" dirty="0" smtClean="0"/>
              <a:t>s </a:t>
            </a:r>
            <a:r>
              <a:rPr lang="en-US" dirty="0" smtClean="0"/>
              <a:t>diversification rates without considering the characters</a:t>
            </a:r>
          </a:p>
          <a:p>
            <a:r>
              <a:rPr lang="en-US" dirty="0" smtClean="0"/>
              <a:t>Inverse equal splits measure is a simple estimate of diversification rate</a:t>
            </a:r>
          </a:p>
        </p:txBody>
      </p:sp>
      <p:pic>
        <p:nvPicPr>
          <p:cNvPr id="4" name="Picture 3" descr="fiss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6" y="1412194"/>
            <a:ext cx="3166662" cy="5445806"/>
          </a:xfrm>
          <a:prstGeom prst="rect">
            <a:avLst/>
          </a:prstGeom>
        </p:spPr>
      </p:pic>
      <p:pic>
        <p:nvPicPr>
          <p:cNvPr id="5" name="Picture 4" descr="fisse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10"/>
          <a:stretch/>
        </p:blipFill>
        <p:spPr>
          <a:xfrm>
            <a:off x="5014497" y="1412194"/>
            <a:ext cx="2865600" cy="54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8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FiSSE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</a:t>
            </a:r>
            <a:r>
              <a:rPr lang="en-US" dirty="0" smtClean="0"/>
              <a:t>nonparametric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194050" cy="42418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Caculates</a:t>
            </a:r>
            <a:r>
              <a:rPr lang="en-US" dirty="0" smtClean="0"/>
              <a:t> mean diversification rate of state 0 and state 1</a:t>
            </a:r>
          </a:p>
          <a:p>
            <a:r>
              <a:rPr lang="en-US" dirty="0" smtClean="0"/>
              <a:t>The difference in mean is the test statistic</a:t>
            </a:r>
          </a:p>
          <a:p>
            <a:endParaRPr lang="en-US" dirty="0"/>
          </a:p>
        </p:txBody>
      </p:sp>
      <p:pic>
        <p:nvPicPr>
          <p:cNvPr id="4" name="Picture 3" descr="fiss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600200"/>
            <a:ext cx="3057338" cy="5257799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6708589" y="1600202"/>
            <a:ext cx="562162" cy="2384424"/>
          </a:xfrm>
          <a:prstGeom prst="rightBrace">
            <a:avLst>
              <a:gd name="adj1" fmla="val 241109"/>
              <a:gd name="adj2" fmla="val 50666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6740340" y="4191002"/>
            <a:ext cx="562162" cy="2539997"/>
          </a:xfrm>
          <a:prstGeom prst="rightBrace">
            <a:avLst>
              <a:gd name="adj1" fmla="val 241109"/>
              <a:gd name="adj2" fmla="val 50666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461250" y="2365374"/>
            <a:ext cx="168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mean diversification rate in state 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1250" y="4916092"/>
            <a:ext cx="1682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mean diversification rate in state 1</a:t>
            </a:r>
          </a:p>
        </p:txBody>
      </p:sp>
    </p:spTree>
    <p:extLst>
      <p:ext uri="{BB962C8B-B14F-4D97-AF65-F5344CB8AC3E}">
        <p14:creationId xmlns:p14="http://schemas.microsoft.com/office/powerpoint/2010/main" val="2939759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FiSSE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 nonparametric method</a:t>
            </a:r>
          </a:p>
        </p:txBody>
      </p:sp>
      <p:pic>
        <p:nvPicPr>
          <p:cNvPr id="4" name="Picture 3" descr="fisse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98" y="1417638"/>
            <a:ext cx="3604328" cy="505396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92550" cy="4241800"/>
          </a:xfrm>
        </p:spPr>
        <p:txBody>
          <a:bodyPr>
            <a:normAutofit/>
          </a:bodyPr>
          <a:lstStyle/>
          <a:p>
            <a:r>
              <a:rPr lang="en-US" dirty="0" smtClean="0"/>
              <a:t>Simulate random characters on the same tree</a:t>
            </a:r>
          </a:p>
          <a:p>
            <a:r>
              <a:rPr lang="en-US" dirty="0" smtClean="0"/>
              <a:t>Calculate the same test statistic for each of these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819" t="1" r="1488" b="7353"/>
          <a:stretch/>
        </p:blipFill>
        <p:spPr>
          <a:xfrm>
            <a:off x="742950" y="4631767"/>
            <a:ext cx="2955925" cy="1839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82750" y="551883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</a:rPr>
              <a:t>Simulated</a:t>
            </a:r>
          </a:p>
          <a:p>
            <a:r>
              <a:rPr lang="en-US" dirty="0" smtClean="0">
                <a:solidFill>
                  <a:srgbClr val="800000"/>
                </a:solidFill>
              </a:rPr>
              <a:t>characters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2218" y="6471605"/>
            <a:ext cx="135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statistic</a:t>
            </a:r>
            <a:endParaRPr lang="en-US" dirty="0"/>
          </a:p>
        </p:txBody>
      </p:sp>
      <p:sp>
        <p:nvSpPr>
          <p:cNvPr id="11" name="Down Arrow 10"/>
          <p:cNvSpPr/>
          <p:nvPr/>
        </p:nvSpPr>
        <p:spPr>
          <a:xfrm>
            <a:off x="3397250" y="5619751"/>
            <a:ext cx="301625" cy="444499"/>
          </a:xfrm>
          <a:prstGeom prst="down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16250" y="4898589"/>
            <a:ext cx="108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Observed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character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59625" y="1417638"/>
            <a:ext cx="1127125" cy="5186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782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  <p:bldP spid="10" grpId="0"/>
      <p:bldP spid="11" grpId="0" animBg="1"/>
      <p:bldP spid="12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7" y="-2968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STRAPP </a:t>
            </a:r>
            <a:r>
              <a:rPr lang="mr-IN" dirty="0" smtClean="0"/>
              <a:t>–</a:t>
            </a:r>
            <a:r>
              <a:rPr lang="en-US" dirty="0" smtClean="0"/>
              <a:t> a semi-parametric method</a:t>
            </a:r>
            <a:endParaRPr lang="en-US" dirty="0"/>
          </a:p>
        </p:txBody>
      </p:sp>
      <p:pic>
        <p:nvPicPr>
          <p:cNvPr id="5" name="Picture 4" descr="whales_sepRateShiftConfig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99059" y="1723694"/>
            <a:ext cx="5850374" cy="409526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25268"/>
            <a:ext cx="3216031" cy="593273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First diversification rates are estimated without considering characters, using a program called BAMM</a:t>
            </a:r>
          </a:p>
          <a:p>
            <a:r>
              <a:rPr lang="en-US" dirty="0" smtClean="0"/>
              <a:t>BAMM splits the tree into a number of discrete blocks, each with a diversification rate “regime”</a:t>
            </a:r>
          </a:p>
          <a:p>
            <a:r>
              <a:rPr lang="en-US" dirty="0" smtClean="0"/>
              <a:t>BAMM produces a set of trees with assigned rate regimes</a:t>
            </a:r>
          </a:p>
          <a:p>
            <a:r>
              <a:rPr lang="en-US" dirty="0" smtClean="0"/>
              <a:t>If a particular rate regime appears in most of this sample, then it has strong support</a:t>
            </a:r>
          </a:p>
        </p:txBody>
      </p:sp>
    </p:spTree>
    <p:extLst>
      <p:ext uri="{BB962C8B-B14F-4D97-AF65-F5344CB8AC3E}">
        <p14:creationId xmlns:p14="http://schemas.microsoft.com/office/powerpoint/2010/main" val="536223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Semi-parametric methods</a:t>
            </a:r>
            <a:endParaRPr lang="en-US" dirty="0"/>
          </a:p>
        </p:txBody>
      </p:sp>
      <p:pic>
        <p:nvPicPr>
          <p:cNvPr id="4" name="Picture 7" descr="C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15" y="1314414"/>
            <a:ext cx="4818185" cy="53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389539"/>
            <a:ext cx="3724031" cy="553684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Randomly sample a BAMM rate regime configuration from the posterior sample</a:t>
            </a:r>
          </a:p>
          <a:p>
            <a:r>
              <a:rPr lang="en-US" dirty="0" smtClean="0"/>
              <a:t>Then calculate the correlation coefficient between diversification rate and character states</a:t>
            </a:r>
          </a:p>
          <a:p>
            <a:r>
              <a:rPr lang="en-US" dirty="0" smtClean="0"/>
              <a:t>Reshuffle the diversification rate regimes and calculate the correlation coefficient again</a:t>
            </a:r>
          </a:p>
          <a:p>
            <a:r>
              <a:rPr lang="en-US" dirty="0" smtClean="0"/>
              <a:t>Calculate how often the correlation for the random reshuffled data is greater than the true data </a:t>
            </a:r>
            <a:r>
              <a:rPr lang="mr-IN" dirty="0" smtClean="0"/>
              <a:t>–</a:t>
            </a:r>
            <a:r>
              <a:rPr lang="en-US" dirty="0" smtClean="0"/>
              <a:t> this proportion is the p value.</a:t>
            </a:r>
          </a:p>
          <a:p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4937125" y="1635125"/>
            <a:ext cx="523875" cy="2317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26275" y="1143000"/>
            <a:ext cx="1660525" cy="2809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61000" y="1143000"/>
            <a:ext cx="1565275" cy="2809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52740" y="4116511"/>
            <a:ext cx="4834060" cy="25902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724031" y="6557053"/>
            <a:ext cx="254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Rabosky</a:t>
            </a:r>
            <a:r>
              <a:rPr lang="en-US" dirty="0" smtClean="0"/>
              <a:t> and Huang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 animBg="1"/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Semi-parametric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Always require several transitions</a:t>
            </a:r>
            <a:endParaRPr lang="en-US" dirty="0"/>
          </a:p>
          <a:p>
            <a:r>
              <a:rPr lang="en-US" dirty="0" smtClean="0"/>
              <a:t>For example if there is only one change in diversification rate and only one character change, even if they are perfectly correlated, the p value will be ~0.5</a:t>
            </a:r>
          </a:p>
          <a:p>
            <a:r>
              <a:rPr lang="en-US" dirty="0" smtClean="0"/>
              <a:t>Found to have lower false positive rates than </a:t>
            </a:r>
            <a:r>
              <a:rPr lang="en-US" dirty="0" err="1" smtClean="0"/>
              <a:t>BiSSE</a:t>
            </a:r>
            <a:endParaRPr lang="en-US" dirty="0" smtClean="0"/>
          </a:p>
          <a:p>
            <a:r>
              <a:rPr lang="en-US" dirty="0" err="1" smtClean="0"/>
              <a:t>FiSSE</a:t>
            </a:r>
            <a:r>
              <a:rPr lang="en-US" dirty="0" smtClean="0"/>
              <a:t> and STRAPP both have low statistical power</a:t>
            </a:r>
          </a:p>
        </p:txBody>
      </p:sp>
    </p:spTree>
    <p:extLst>
      <p:ext uri="{BB962C8B-B14F-4D97-AF65-F5344CB8AC3E}">
        <p14:creationId xmlns:p14="http://schemas.microsoft.com/office/powerpoint/2010/main" val="343842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fgeronde rechthoek 3"/>
          <p:cNvSpPr/>
          <p:nvPr/>
        </p:nvSpPr>
        <p:spPr>
          <a:xfrm>
            <a:off x="1913023" y="5772148"/>
            <a:ext cx="1710047" cy="8550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Sister-clade contrasts</a:t>
            </a:r>
            <a:endParaRPr lang="en-GB" dirty="0"/>
          </a:p>
        </p:txBody>
      </p:sp>
      <p:sp>
        <p:nvSpPr>
          <p:cNvPr id="5" name="Afgeronde rechthoek 4"/>
          <p:cNvSpPr/>
          <p:nvPr/>
        </p:nvSpPr>
        <p:spPr>
          <a:xfrm>
            <a:off x="1900050" y="4249387"/>
            <a:ext cx="1710047" cy="85502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Confounding effect of transition rates</a:t>
            </a:r>
            <a:endParaRPr lang="en-GB" dirty="0"/>
          </a:p>
        </p:txBody>
      </p:sp>
      <p:sp>
        <p:nvSpPr>
          <p:cNvPr id="6" name="Afgeronde rechthoek 5"/>
          <p:cNvSpPr/>
          <p:nvPr/>
        </p:nvSpPr>
        <p:spPr>
          <a:xfrm>
            <a:off x="4475017" y="4249387"/>
            <a:ext cx="1710047" cy="8550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State dependent models</a:t>
            </a:r>
            <a:endParaRPr lang="en-GB" dirty="0"/>
          </a:p>
        </p:txBody>
      </p:sp>
      <p:sp>
        <p:nvSpPr>
          <p:cNvPr id="7" name="Afgeronde rechthoek 6"/>
          <p:cNvSpPr/>
          <p:nvPr/>
        </p:nvSpPr>
        <p:spPr>
          <a:xfrm>
            <a:off x="3002477" y="2917372"/>
            <a:ext cx="1710047" cy="85502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Model inadequacy</a:t>
            </a:r>
            <a:endParaRPr lang="en-GB" dirty="0"/>
          </a:p>
        </p:txBody>
      </p:sp>
      <p:sp>
        <p:nvSpPr>
          <p:cNvPr id="8" name="Afgeronde rechthoek 7"/>
          <p:cNvSpPr/>
          <p:nvPr/>
        </p:nvSpPr>
        <p:spPr>
          <a:xfrm>
            <a:off x="5185557" y="2917370"/>
            <a:ext cx="1710047" cy="85502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/>
              <a:t>Phylogenetic </a:t>
            </a:r>
            <a:r>
              <a:rPr lang="en-AU" sz="1400" dirty="0" err="1" smtClean="0"/>
              <a:t>pseudoreplication</a:t>
            </a:r>
            <a:endParaRPr lang="en-GB" sz="1400" dirty="0"/>
          </a:p>
        </p:txBody>
      </p:sp>
      <p:sp>
        <p:nvSpPr>
          <p:cNvPr id="18" name="Afgeronde rechthoek 17"/>
          <p:cNvSpPr/>
          <p:nvPr/>
        </p:nvSpPr>
        <p:spPr>
          <a:xfrm>
            <a:off x="2981200" y="1395351"/>
            <a:ext cx="1710047" cy="8550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Hidden state models</a:t>
            </a:r>
            <a:endParaRPr lang="en-GB" dirty="0"/>
          </a:p>
        </p:txBody>
      </p:sp>
      <p:sp>
        <p:nvSpPr>
          <p:cNvPr id="19" name="Afgeronde rechthoek 18"/>
          <p:cNvSpPr/>
          <p:nvPr/>
        </p:nvSpPr>
        <p:spPr>
          <a:xfrm>
            <a:off x="5185556" y="1395350"/>
            <a:ext cx="1710047" cy="85502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Non-parametric methods</a:t>
            </a:r>
            <a:endParaRPr lang="en-GB" dirty="0"/>
          </a:p>
        </p:txBody>
      </p:sp>
      <p:sp>
        <p:nvSpPr>
          <p:cNvPr id="20" name="Afgeronde rechthoek 19"/>
          <p:cNvSpPr/>
          <p:nvPr/>
        </p:nvSpPr>
        <p:spPr>
          <a:xfrm>
            <a:off x="7048004" y="350321"/>
            <a:ext cx="1710047" cy="85502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Low statistical power</a:t>
            </a:r>
            <a:endParaRPr lang="en-GB" dirty="0"/>
          </a:p>
        </p:txBody>
      </p:sp>
      <p:sp>
        <p:nvSpPr>
          <p:cNvPr id="26" name="Afgeronde rechthoek 25"/>
          <p:cNvSpPr/>
          <p:nvPr/>
        </p:nvSpPr>
        <p:spPr>
          <a:xfrm>
            <a:off x="6474030" y="4287982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BiSSE</a:t>
            </a:r>
            <a:endParaRPr lang="en-GB" dirty="0"/>
          </a:p>
        </p:txBody>
      </p:sp>
      <p:sp>
        <p:nvSpPr>
          <p:cNvPr id="27" name="Afgeronde rechthoek 26"/>
          <p:cNvSpPr/>
          <p:nvPr/>
        </p:nvSpPr>
        <p:spPr>
          <a:xfrm>
            <a:off x="6474030" y="4902529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QuaSSE</a:t>
            </a:r>
            <a:endParaRPr lang="en-GB" dirty="0"/>
          </a:p>
        </p:txBody>
      </p:sp>
      <p:sp>
        <p:nvSpPr>
          <p:cNvPr id="28" name="Afgeronde rechthoek 27"/>
          <p:cNvSpPr/>
          <p:nvPr/>
        </p:nvSpPr>
        <p:spPr>
          <a:xfrm>
            <a:off x="459177" y="3067791"/>
            <a:ext cx="1710047" cy="55418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Parameter hijacking</a:t>
            </a:r>
            <a:endParaRPr lang="en-GB" dirty="0"/>
          </a:p>
        </p:txBody>
      </p:sp>
      <p:cxnSp>
        <p:nvCxnSpPr>
          <p:cNvPr id="30" name="Rechte verbindingslijn 29"/>
          <p:cNvCxnSpPr>
            <a:stCxn id="28" idx="3"/>
            <a:endCxn id="7" idx="1"/>
          </p:cNvCxnSpPr>
          <p:nvPr/>
        </p:nvCxnSpPr>
        <p:spPr>
          <a:xfrm>
            <a:off x="2169224" y="3344883"/>
            <a:ext cx="833253" cy="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Afgeronde rechthoek 30"/>
          <p:cNvSpPr/>
          <p:nvPr/>
        </p:nvSpPr>
        <p:spPr>
          <a:xfrm>
            <a:off x="4490851" y="5482440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GeoSSE</a:t>
            </a:r>
            <a:endParaRPr lang="en-GB" dirty="0"/>
          </a:p>
        </p:txBody>
      </p:sp>
      <p:sp>
        <p:nvSpPr>
          <p:cNvPr id="32" name="Afgeronde rechthoek 31"/>
          <p:cNvSpPr/>
          <p:nvPr/>
        </p:nvSpPr>
        <p:spPr>
          <a:xfrm>
            <a:off x="5900056" y="5482440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MuSSE</a:t>
            </a:r>
            <a:endParaRPr lang="en-GB" dirty="0"/>
          </a:p>
        </p:txBody>
      </p:sp>
      <p:cxnSp>
        <p:nvCxnSpPr>
          <p:cNvPr id="33" name="Rechte verbindingslijn 32"/>
          <p:cNvCxnSpPr>
            <a:endCxn id="26" idx="1"/>
          </p:cNvCxnSpPr>
          <p:nvPr/>
        </p:nvCxnSpPr>
        <p:spPr>
          <a:xfrm flipV="1">
            <a:off x="6185064" y="4501738"/>
            <a:ext cx="288966" cy="1781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Rechte verbindingslijn 34"/>
          <p:cNvCxnSpPr>
            <a:endCxn id="27" idx="1"/>
          </p:cNvCxnSpPr>
          <p:nvPr/>
        </p:nvCxnSpPr>
        <p:spPr>
          <a:xfrm>
            <a:off x="6185064" y="4902528"/>
            <a:ext cx="288966" cy="213757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Rechte verbindingslijn 37"/>
          <p:cNvCxnSpPr/>
          <p:nvPr/>
        </p:nvCxnSpPr>
        <p:spPr>
          <a:xfrm>
            <a:off x="5900056" y="5116285"/>
            <a:ext cx="286987" cy="366155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Rechte verbindingslijn 45"/>
          <p:cNvCxnSpPr>
            <a:endCxn id="31" idx="0"/>
          </p:cNvCxnSpPr>
          <p:nvPr/>
        </p:nvCxnSpPr>
        <p:spPr>
          <a:xfrm flipH="1">
            <a:off x="5064825" y="5104410"/>
            <a:ext cx="9897" cy="378030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Afgeronde rechthoek 47"/>
          <p:cNvSpPr/>
          <p:nvPr/>
        </p:nvSpPr>
        <p:spPr>
          <a:xfrm>
            <a:off x="7329053" y="1495301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FiSSE</a:t>
            </a:r>
            <a:endParaRPr lang="en-GB" dirty="0"/>
          </a:p>
        </p:txBody>
      </p:sp>
      <p:sp>
        <p:nvSpPr>
          <p:cNvPr id="49" name="Afgeronde rechthoek 48"/>
          <p:cNvSpPr/>
          <p:nvPr/>
        </p:nvSpPr>
        <p:spPr>
          <a:xfrm>
            <a:off x="7200404" y="2250375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STRAPP</a:t>
            </a:r>
            <a:endParaRPr lang="en-GB" dirty="0"/>
          </a:p>
        </p:txBody>
      </p:sp>
      <p:cxnSp>
        <p:nvCxnSpPr>
          <p:cNvPr id="50" name="Rechte verbindingslijn 49"/>
          <p:cNvCxnSpPr>
            <a:endCxn id="48" idx="1"/>
          </p:cNvCxnSpPr>
          <p:nvPr/>
        </p:nvCxnSpPr>
        <p:spPr>
          <a:xfrm flipV="1">
            <a:off x="6913416" y="1709057"/>
            <a:ext cx="415637" cy="1781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Rechte verbindingslijn 51"/>
          <p:cNvCxnSpPr>
            <a:endCxn id="49" idx="1"/>
          </p:cNvCxnSpPr>
          <p:nvPr/>
        </p:nvCxnSpPr>
        <p:spPr>
          <a:xfrm>
            <a:off x="6834246" y="2236522"/>
            <a:ext cx="366158" cy="227609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Afgeronde rechthoek 53"/>
          <p:cNvSpPr/>
          <p:nvPr/>
        </p:nvSpPr>
        <p:spPr>
          <a:xfrm>
            <a:off x="1438892" y="1211280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HiSSE</a:t>
            </a:r>
            <a:endParaRPr lang="en-GB" dirty="0"/>
          </a:p>
        </p:txBody>
      </p:sp>
      <p:sp>
        <p:nvSpPr>
          <p:cNvPr id="55" name="Afgeronde rechthoek 54"/>
          <p:cNvSpPr/>
          <p:nvPr/>
        </p:nvSpPr>
        <p:spPr>
          <a:xfrm>
            <a:off x="1438892" y="1804269"/>
            <a:ext cx="1147948" cy="4275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 smtClean="0"/>
              <a:t>GeoHiSSE</a:t>
            </a:r>
            <a:endParaRPr lang="en-GB" dirty="0"/>
          </a:p>
        </p:txBody>
      </p:sp>
      <p:cxnSp>
        <p:nvCxnSpPr>
          <p:cNvPr id="56" name="Rechte verbindingslijn 55"/>
          <p:cNvCxnSpPr/>
          <p:nvPr/>
        </p:nvCxnSpPr>
        <p:spPr>
          <a:xfrm>
            <a:off x="2586840" y="1425035"/>
            <a:ext cx="415637" cy="284021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Rechte verbindingslijn 57"/>
          <p:cNvCxnSpPr>
            <a:stCxn id="55" idx="3"/>
            <a:endCxn id="18" idx="1"/>
          </p:cNvCxnSpPr>
          <p:nvPr/>
        </p:nvCxnSpPr>
        <p:spPr>
          <a:xfrm flipV="1">
            <a:off x="2586840" y="1822863"/>
            <a:ext cx="394360" cy="195162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PIJL-RECHTS 61"/>
          <p:cNvSpPr/>
          <p:nvPr/>
        </p:nvSpPr>
        <p:spPr>
          <a:xfrm rot="2091757">
            <a:off x="4635026" y="2302788"/>
            <a:ext cx="1101062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PIJL-RECHTS 62"/>
          <p:cNvSpPr/>
          <p:nvPr/>
        </p:nvSpPr>
        <p:spPr>
          <a:xfrm rot="16706179">
            <a:off x="5965728" y="2428834"/>
            <a:ext cx="557183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PIJL-RECHTS 63"/>
          <p:cNvSpPr/>
          <p:nvPr/>
        </p:nvSpPr>
        <p:spPr>
          <a:xfrm rot="16007764">
            <a:off x="3578909" y="2409866"/>
            <a:ext cx="557183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IJL-RECHTS 64"/>
          <p:cNvSpPr/>
          <p:nvPr/>
        </p:nvSpPr>
        <p:spPr>
          <a:xfrm rot="12465431">
            <a:off x="4550223" y="3834580"/>
            <a:ext cx="648612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IJL-RECHTS 65"/>
          <p:cNvSpPr/>
          <p:nvPr/>
        </p:nvSpPr>
        <p:spPr>
          <a:xfrm rot="18847624">
            <a:off x="5526968" y="3854139"/>
            <a:ext cx="467959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PIJL-RECHTS 66"/>
          <p:cNvSpPr/>
          <p:nvPr/>
        </p:nvSpPr>
        <p:spPr>
          <a:xfrm rot="19501267">
            <a:off x="6179073" y="847675"/>
            <a:ext cx="852294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PIJL-RECHTS 69"/>
          <p:cNvSpPr/>
          <p:nvPr/>
        </p:nvSpPr>
        <p:spPr>
          <a:xfrm>
            <a:off x="3692221" y="4510149"/>
            <a:ext cx="694678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PIJL-RECHTS 70"/>
          <p:cNvSpPr/>
          <p:nvPr/>
        </p:nvSpPr>
        <p:spPr>
          <a:xfrm rot="16450400">
            <a:off x="2513951" y="5250274"/>
            <a:ext cx="487870" cy="333498"/>
          </a:xfrm>
          <a:prstGeom prst="rightArrow">
            <a:avLst>
              <a:gd name="adj1" fmla="val 28635"/>
              <a:gd name="adj2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7200" y="7270"/>
            <a:ext cx="5442856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Summary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2121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  <p:bldP spid="19" grpId="0" animBg="1"/>
      <p:bldP spid="20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48" grpId="0" animBg="1"/>
      <p:bldP spid="49" grpId="0" animBg="1"/>
      <p:bldP spid="54" grpId="0" animBg="1"/>
      <p:bldP spid="55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0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065" y="-114300"/>
            <a:ext cx="8792809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Sister clade </a:t>
            </a:r>
            <a:r>
              <a:rPr lang="en-US" dirty="0" err="1" smtClean="0"/>
              <a:t>constrasts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028700"/>
            <a:ext cx="8792809" cy="20875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Comparing multiple groups with a trait to their sister groups</a:t>
            </a:r>
          </a:p>
          <a:p>
            <a:r>
              <a:rPr lang="en-US" sz="2400" dirty="0" smtClean="0"/>
              <a:t>Are groups with the trait more diverse compared to their sister groups than expected by chance?</a:t>
            </a:r>
          </a:p>
          <a:p>
            <a:endParaRPr lang="en-US" sz="2400" dirty="0" smtClean="0"/>
          </a:p>
        </p:txBody>
      </p:sp>
      <p:pic>
        <p:nvPicPr>
          <p:cNvPr id="6" name="Picture 5" descr="Screen Shot 2018-12-01 at 3.03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499528"/>
            <a:ext cx="8851900" cy="3594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47152" y="5476876"/>
            <a:ext cx="1704473" cy="269874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47152" y="3503696"/>
            <a:ext cx="1704473" cy="1870409"/>
          </a:xfrm>
          <a:prstGeom prst="rect">
            <a:avLst/>
          </a:prstGeom>
          <a:noFill/>
          <a:ln w="76200" cmpd="sng">
            <a:solidFill>
              <a:srgbClr val="0000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22112" y="3729790"/>
            <a:ext cx="59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yes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49397" y="5246043"/>
            <a:ext cx="508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no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692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animBg="1"/>
      <p:bldP spid="8" grpId="0" animBg="1"/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Problems with sister-clade </a:t>
            </a:r>
            <a:r>
              <a:rPr lang="en-US" dirty="0" err="1"/>
              <a:t>constrasts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14" y="905042"/>
            <a:ext cx="8229600" cy="18488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Cannot tell if the pattern is caused by different speciation or extinction</a:t>
            </a:r>
          </a:p>
          <a:p>
            <a:r>
              <a:rPr lang="en-US" dirty="0" smtClean="0"/>
              <a:t>Throws away a lot of information by only considering sister clades</a:t>
            </a:r>
            <a:endParaRPr lang="en-US" dirty="0"/>
          </a:p>
        </p:txBody>
      </p:sp>
      <p:pic>
        <p:nvPicPr>
          <p:cNvPr id="4" name="Picture 3" descr="Screen Shot 2018-12-01 at 3.01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2" y="2703055"/>
            <a:ext cx="7443118" cy="387662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270125" y="4810126"/>
            <a:ext cx="5207000" cy="19050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Problems with sister-clade </a:t>
            </a:r>
            <a:r>
              <a:rPr lang="en-US" dirty="0" err="1" smtClean="0"/>
              <a:t>constrasts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6093"/>
            <a:ext cx="8229600" cy="9789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An </a:t>
            </a:r>
            <a:r>
              <a:rPr lang="en-US" sz="2800" dirty="0"/>
              <a:t>increased diversification rate for state 1 would </a:t>
            </a:r>
            <a:r>
              <a:rPr lang="en-US" sz="2800" dirty="0" smtClean="0"/>
              <a:t>produce a pattern in which state 0 is rare and state 1 is common</a:t>
            </a:r>
            <a:endParaRPr lang="en-US" sz="2800" dirty="0"/>
          </a:p>
        </p:txBody>
      </p:sp>
      <p:pic>
        <p:nvPicPr>
          <p:cNvPr id="4" name="Picture 3" descr="Screen Shot 2018-12-05 at 12.33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02298"/>
            <a:ext cx="8141203" cy="24007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0769" y="6261763"/>
            <a:ext cx="164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Maddison</a:t>
            </a:r>
            <a:r>
              <a:rPr lang="en-US" dirty="0" smtClean="0"/>
              <a:t> 2006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4200" y="2923803"/>
            <a:ext cx="3170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Simulation results</a:t>
            </a:r>
            <a:endParaRPr lang="en-US" sz="3200" dirty="0"/>
          </a:p>
        </p:txBody>
      </p:sp>
      <p:sp>
        <p:nvSpPr>
          <p:cNvPr id="10" name="Oval 9"/>
          <p:cNvSpPr/>
          <p:nvPr/>
        </p:nvSpPr>
        <p:spPr>
          <a:xfrm>
            <a:off x="4932240" y="2253634"/>
            <a:ext cx="517769" cy="5177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932240" y="2990810"/>
            <a:ext cx="517769" cy="5177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40510" y="2221268"/>
            <a:ext cx="332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State with fast speciation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640510" y="2790701"/>
            <a:ext cx="3328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State with slow speciation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01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Problems with sister-clade </a:t>
            </a:r>
            <a:r>
              <a:rPr lang="en-US" dirty="0" err="1"/>
              <a:t>constrasts</a:t>
            </a:r>
            <a:endParaRPr lang="en-US" dirty="0"/>
          </a:p>
        </p:txBody>
      </p:sp>
      <p:pic>
        <p:nvPicPr>
          <p:cNvPr id="4" name="Picture 3" descr="Screen Shot 2018-12-05 at 12.34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2" y="3474776"/>
            <a:ext cx="7681617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1398983"/>
            <a:ext cx="81153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same pattern is produced by different transition rates between states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582019" y="6268776"/>
            <a:ext cx="164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Maddison</a:t>
            </a:r>
            <a:r>
              <a:rPr lang="en-US" dirty="0" smtClean="0"/>
              <a:t> 2006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255965" y="2461448"/>
            <a:ext cx="517769" cy="51776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05378" y="2504498"/>
            <a:ext cx="517769" cy="5177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76945" y="2518868"/>
            <a:ext cx="1523419" cy="6350"/>
          </a:xfrm>
          <a:prstGeom prst="curvedConnector3">
            <a:avLst>
              <a:gd name="adj1" fmla="val 85079"/>
            </a:avLst>
          </a:prstGeom>
          <a:ln w="1143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9"/>
          <p:cNvCxnSpPr/>
          <p:nvPr/>
        </p:nvCxnSpPr>
        <p:spPr>
          <a:xfrm rot="10800000" flipV="1">
            <a:off x="2576946" y="2891512"/>
            <a:ext cx="1523419" cy="1"/>
          </a:xfrm>
          <a:prstGeom prst="curvedConnector3">
            <a:avLst>
              <a:gd name="adj1" fmla="val 50000"/>
            </a:avLst>
          </a:prstGeom>
          <a:ln w="317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33377" y="1956774"/>
            <a:ext cx="53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985777" y="2909324"/>
            <a:ext cx="61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2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75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Binary state speciation and extinction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BiSSE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14"/>
            <a:ext cx="8229600" cy="2391949"/>
          </a:xfrm>
        </p:spPr>
        <p:txBody>
          <a:bodyPr>
            <a:noAutofit/>
          </a:bodyPr>
          <a:lstStyle/>
          <a:p>
            <a:r>
              <a:rPr lang="en-US" sz="2000" dirty="0" smtClean="0"/>
              <a:t>Avoids the confounding effects of diversification rate and character state changes. Can be used to study both</a:t>
            </a:r>
          </a:p>
          <a:p>
            <a:r>
              <a:rPr lang="en-US" sz="2000" dirty="0" smtClean="0"/>
              <a:t>Based on a model of evolution</a:t>
            </a:r>
          </a:p>
          <a:p>
            <a:r>
              <a:rPr lang="en-US" sz="2000" dirty="0" smtClean="0"/>
              <a:t>The model has two states (0 and 1)</a:t>
            </a:r>
          </a:p>
          <a:p>
            <a:r>
              <a:rPr lang="en-US" sz="2000" dirty="0" smtClean="0"/>
              <a:t>Each state has a speciation (</a:t>
            </a:r>
            <a:r>
              <a:rPr lang="en-AU" sz="2000" dirty="0" smtClean="0"/>
              <a:t>λ0, λ1</a:t>
            </a:r>
            <a:r>
              <a:rPr lang="en-AU" sz="2000" dirty="0" smtClean="0">
                <a:effectLst/>
              </a:rPr>
              <a:t>)</a:t>
            </a:r>
            <a:r>
              <a:rPr lang="en-US" sz="2000" dirty="0" smtClean="0"/>
              <a:t> and extinction parameter (</a:t>
            </a:r>
            <a:r>
              <a:rPr lang="el-GR" sz="2000" dirty="0" smtClean="0"/>
              <a:t>μ</a:t>
            </a:r>
            <a:r>
              <a:rPr lang="en-US" sz="2000" dirty="0" smtClean="0"/>
              <a:t>0, </a:t>
            </a:r>
            <a:r>
              <a:rPr lang="el-GR" sz="2000" dirty="0" smtClean="0"/>
              <a:t>μ</a:t>
            </a:r>
            <a:r>
              <a:rPr lang="en-US" sz="2000" dirty="0" smtClean="0"/>
              <a:t>1) </a:t>
            </a:r>
          </a:p>
          <a:p>
            <a:r>
              <a:rPr lang="en-US" sz="2000" dirty="0" smtClean="0"/>
              <a:t>There are also transitions between states</a:t>
            </a:r>
            <a:endParaRPr lang="en-US" sz="2400" dirty="0"/>
          </a:p>
        </p:txBody>
      </p:sp>
      <p:pic>
        <p:nvPicPr>
          <p:cNvPr id="7" name="Picture 6" descr="1425402155-250744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673" y="3783263"/>
            <a:ext cx="5696038" cy="27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8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8491</TotalTime>
  <Words>1819</Words>
  <Application>Microsoft Macintosh PowerPoint</Application>
  <PresentationFormat>On-screen Show (4:3)</PresentationFormat>
  <Paragraphs>332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Methods for detecting trait-dependent diversification</vt:lpstr>
      <vt:lpstr>Key innovations</vt:lpstr>
      <vt:lpstr>Types of key innovation</vt:lpstr>
      <vt:lpstr>Sister clade constrasts</vt:lpstr>
      <vt:lpstr>Sister clade constrasts</vt:lpstr>
      <vt:lpstr>Problems with sister-clade constrasts</vt:lpstr>
      <vt:lpstr>Problems with sister-clade constrasts</vt:lpstr>
      <vt:lpstr>Problems with sister-clade constrasts</vt:lpstr>
      <vt:lpstr>Binary state speciation and extinction (BiSSE)</vt:lpstr>
      <vt:lpstr>BiSSE likelihood search</vt:lpstr>
      <vt:lpstr>BiSSE model testing</vt:lpstr>
      <vt:lpstr>BiSSE model testing</vt:lpstr>
      <vt:lpstr>BiSSE model testing</vt:lpstr>
      <vt:lpstr>BiSSE model testing</vt:lpstr>
      <vt:lpstr>BiSSE method limitations</vt:lpstr>
      <vt:lpstr>BiSSE extensions</vt:lpstr>
      <vt:lpstr>GeoSSE – geographic regions</vt:lpstr>
      <vt:lpstr>PowerPoint Presentation</vt:lpstr>
      <vt:lpstr>Problems with BiSSE – phylogenetic pseudoreplication</vt:lpstr>
      <vt:lpstr>Problems with BiSSE – false positive results (type I errors?)</vt:lpstr>
      <vt:lpstr>Problems with BiSSE – false positive results</vt:lpstr>
      <vt:lpstr>Unusual ancestral state reconstructions</vt:lpstr>
      <vt:lpstr>Unusual ancestral state reconstructions</vt:lpstr>
      <vt:lpstr>“Random local clock” methods allow different rates in parts of the tree</vt:lpstr>
      <vt:lpstr>“Random local clock” methods allow different rates in parts of the tree</vt:lpstr>
      <vt:lpstr>The likelihood landscape</vt:lpstr>
      <vt:lpstr>If you never leave the Netherlands, this might look like a mountain</vt:lpstr>
      <vt:lpstr>Processes that are not included in the model can lead to “parameter hijacking”</vt:lpstr>
      <vt:lpstr>Parameter hijacking</vt:lpstr>
      <vt:lpstr>A common problem?</vt:lpstr>
      <vt:lpstr>PowerPoint Presentation</vt:lpstr>
      <vt:lpstr>“Parameter hijacking” may affect BiSSE</vt:lpstr>
      <vt:lpstr>Hidden state models can improve model adequacy</vt:lpstr>
      <vt:lpstr>HiSSE – hidden state speciation and extinction</vt:lpstr>
      <vt:lpstr>HiSSE example - Do achene fruits promote diversification</vt:lpstr>
      <vt:lpstr>PowerPoint Presentation</vt:lpstr>
      <vt:lpstr>Hidden state models can be used to construct appropriate null models for BiSSE</vt:lpstr>
      <vt:lpstr>GeoHiSSE</vt:lpstr>
      <vt:lpstr>Non-parametric and semiparametric methods</vt:lpstr>
      <vt:lpstr>FiSSE – a nonparametric method</vt:lpstr>
      <vt:lpstr>FiSSE – a nonparametric method</vt:lpstr>
      <vt:lpstr>FiSSE – a nonparametric method</vt:lpstr>
      <vt:lpstr>STRAPP – a semi-parametric method</vt:lpstr>
      <vt:lpstr>Semi-parametric methods</vt:lpstr>
      <vt:lpstr>Semi-parametric methods</vt:lpstr>
      <vt:lpstr>Summary</vt:lpstr>
    </vt:vector>
  </TitlesOfParts>
  <Company>Flinders Uni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King</dc:creator>
  <cp:lastModifiedBy>Ben King</cp:lastModifiedBy>
  <cp:revision>214</cp:revision>
  <dcterms:created xsi:type="dcterms:W3CDTF">2018-12-01T13:54:40Z</dcterms:created>
  <dcterms:modified xsi:type="dcterms:W3CDTF">2019-12-12T09:03:56Z</dcterms:modified>
</cp:coreProperties>
</file>